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4.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99" r:id="rId2"/>
    <p:sldId id="321" r:id="rId3"/>
    <p:sldId id="322" r:id="rId4"/>
    <p:sldId id="323" r:id="rId5"/>
    <p:sldId id="324" r:id="rId6"/>
    <p:sldId id="325" r:id="rId7"/>
    <p:sldId id="319" r:id="rId8"/>
    <p:sldId id="320" r:id="rId9"/>
    <p:sldId id="304" r:id="rId10"/>
    <p:sldId id="327" r:id="rId11"/>
    <p:sldId id="328" r:id="rId12"/>
    <p:sldId id="329" r:id="rId13"/>
    <p:sldId id="330" r:id="rId14"/>
    <p:sldId id="356" r:id="rId15"/>
    <p:sldId id="331" r:id="rId16"/>
    <p:sldId id="332" r:id="rId17"/>
    <p:sldId id="333" r:id="rId18"/>
    <p:sldId id="355" r:id="rId19"/>
    <p:sldId id="334"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0441" autoAdjust="0"/>
  </p:normalViewPr>
  <p:slideViewPr>
    <p:cSldViewPr snapToGrid="0">
      <p:cViewPr varScale="1">
        <p:scale>
          <a:sx n="111" d="100"/>
          <a:sy n="111" d="100"/>
        </p:scale>
        <p:origin x="11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1093F-1EAC-489E-8634-F18400782DEA}"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D5D1F-4CDD-46A0-87F6-3D749B54BAC9}" type="slidenum">
              <a:rPr lang="en-US" smtClean="0"/>
              <a:t>‹#›</a:t>
            </a:fld>
            <a:endParaRPr lang="en-US"/>
          </a:p>
        </p:txBody>
      </p:sp>
    </p:spTree>
    <p:extLst>
      <p:ext uri="{BB962C8B-B14F-4D97-AF65-F5344CB8AC3E}">
        <p14:creationId xmlns:p14="http://schemas.microsoft.com/office/powerpoint/2010/main" val="1551333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Artificial Intelligence (AI) is moving towards becoming a core component of modern applications. In the coming years, almost every application that we use will depend on </a:t>
            </a:r>
            <a:r>
              <a:rPr lang="en-US" sz="1200" b="0" i="0" u="none" strike="noStrike" kern="1200" dirty="0" err="1">
                <a:solidFill>
                  <a:schemeClr val="tx1"/>
                </a:solidFill>
                <a:effectLst/>
                <a:latin typeface="+mn-lt"/>
                <a:ea typeface="+mn-ea"/>
                <a:cs typeface="+mn-cs"/>
              </a:rPr>
              <a:t>somes</a:t>
            </a:r>
            <a:r>
              <a:rPr lang="en-US" sz="1200" b="0" i="0" u="none" strike="noStrike" kern="1200" dirty="0">
                <a:solidFill>
                  <a:schemeClr val="tx1"/>
                </a:solidFill>
                <a:effectLst/>
                <a:latin typeface="+mn-lt"/>
                <a:ea typeface="+mn-ea"/>
                <a:cs typeface="+mn-cs"/>
              </a:rPr>
              <a:t> form of AI.</a:t>
            </a:r>
            <a:r>
              <a:rPr lang="en-US" dirty="0"/>
              <a:t> We are seeing amazing speed of AI technology transfer from lab to real world production. Freshly published result of computer vision, speech recognition and machine translation systems are being quickly turned into practice and deployed in production system.</a:t>
            </a:r>
          </a:p>
        </p:txBody>
      </p:sp>
      <p:sp>
        <p:nvSpPr>
          <p:cNvPr id="4" name="Slide Number Placeholder 3"/>
          <p:cNvSpPr>
            <a:spLocks noGrp="1"/>
          </p:cNvSpPr>
          <p:nvPr>
            <p:ph type="sldNum" sz="quarter" idx="10"/>
          </p:nvPr>
        </p:nvSpPr>
        <p:spPr/>
        <p:txBody>
          <a:bodyPr/>
          <a:lstStyle/>
          <a:p>
            <a:fld id="{577D5D1F-4CDD-46A0-87F6-3D749B54BAC9}" type="slidenum">
              <a:rPr lang="en-US" smtClean="0"/>
              <a:t>2</a:t>
            </a:fld>
            <a:endParaRPr lang="en-US"/>
          </a:p>
        </p:txBody>
      </p:sp>
    </p:spTree>
    <p:extLst>
      <p:ext uri="{BB962C8B-B14F-4D97-AF65-F5344CB8AC3E}">
        <p14:creationId xmlns:p14="http://schemas.microsoft.com/office/powerpoint/2010/main" val="25260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part of</a:t>
            </a:r>
            <a:r>
              <a:rPr lang="en-US" baseline="0" dirty="0" smtClean="0"/>
              <a:t> </a:t>
            </a:r>
            <a:r>
              <a:rPr lang="en-US" baseline="0" dirty="0" err="1" smtClean="0"/>
              <a:t>DLWorkspace</a:t>
            </a:r>
            <a:r>
              <a:rPr lang="en-US" baseline="0" dirty="0" smtClean="0"/>
              <a:t>:</a:t>
            </a:r>
          </a:p>
          <a:p>
            <a:pPr marL="171450" indent="-171450">
              <a:buFont typeface="Arial" panose="020B0604020202020204" pitchFamily="34" charset="0"/>
              <a:buChar char="•"/>
            </a:pPr>
            <a:r>
              <a:rPr lang="en-US" baseline="0" dirty="0" smtClean="0"/>
              <a:t>Automated </a:t>
            </a:r>
            <a:r>
              <a:rPr lang="en-US" baseline="0" dirty="0" err="1" smtClean="0"/>
              <a:t>Kubernete</a:t>
            </a:r>
            <a:r>
              <a:rPr lang="en-US" baseline="0" dirty="0" smtClean="0"/>
              <a:t> deployment (from PXE server, </a:t>
            </a:r>
            <a:r>
              <a:rPr lang="en-US" baseline="0" dirty="0" err="1" smtClean="0"/>
              <a:t>etcd</a:t>
            </a:r>
            <a:r>
              <a:rPr lang="en-US" baseline="0" dirty="0" smtClean="0"/>
              <a:t>/VM setup, </a:t>
            </a:r>
            <a:r>
              <a:rPr lang="en-US" baseline="0" dirty="0" err="1" smtClean="0"/>
              <a:t>Kubernete</a:t>
            </a:r>
            <a:r>
              <a:rPr lang="en-US" baseline="0" dirty="0" smtClean="0"/>
              <a:t> deployment). </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Kubernetes has its own API, however, directly expose </a:t>
            </a:r>
            <a:r>
              <a:rPr lang="en-US" baseline="0" dirty="0" err="1" smtClean="0"/>
              <a:t>kubernete</a:t>
            </a:r>
            <a:r>
              <a:rPr lang="en-US" baseline="0" dirty="0" smtClean="0"/>
              <a:t> API to user may have issues on 1) multi-tenancy, 2) Kubernetes scheduling limitation, 3) </a:t>
            </a:r>
            <a:r>
              <a:rPr lang="en-US" baseline="0" dirty="0" err="1" smtClean="0"/>
              <a:t>Kubernete</a:t>
            </a:r>
            <a:r>
              <a:rPr lang="en-US" baseline="0" dirty="0" smtClean="0"/>
              <a:t> dashboard/</a:t>
            </a:r>
            <a:r>
              <a:rPr lang="en-US" baseline="0" dirty="0" err="1" smtClean="0"/>
              <a:t>api</a:t>
            </a:r>
            <a:r>
              <a:rPr lang="en-US" baseline="0" dirty="0" smtClean="0"/>
              <a:t> limitation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14</a:t>
            </a:fld>
            <a:endParaRPr lang="en-US"/>
          </a:p>
        </p:txBody>
      </p:sp>
    </p:spTree>
    <p:extLst>
      <p:ext uri="{BB962C8B-B14F-4D97-AF65-F5344CB8AC3E}">
        <p14:creationId xmlns:p14="http://schemas.microsoft.com/office/powerpoint/2010/main" val="320655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shown deployment in Azure. We have deployed PXE servers for both CoreOS and Ubuntu that can push DL Workspace to a large cluster of </a:t>
            </a:r>
            <a:r>
              <a:rPr lang="en-US" altLang="zh-CN" dirty="0"/>
              <a:t>private servers. </a:t>
            </a:r>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15</a:t>
            </a:fld>
            <a:endParaRPr lang="en-US"/>
          </a:p>
        </p:txBody>
      </p:sp>
    </p:spTree>
    <p:extLst>
      <p:ext uri="{BB962C8B-B14F-4D97-AF65-F5344CB8AC3E}">
        <p14:creationId xmlns:p14="http://schemas.microsoft.com/office/powerpoint/2010/main" val="2709207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16</a:t>
            </a:fld>
            <a:endParaRPr lang="en-US"/>
          </a:p>
        </p:txBody>
      </p:sp>
    </p:spTree>
    <p:extLst>
      <p:ext uri="{BB962C8B-B14F-4D97-AF65-F5344CB8AC3E}">
        <p14:creationId xmlns:p14="http://schemas.microsoft.com/office/powerpoint/2010/main" val="2442057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17</a:t>
            </a:fld>
            <a:endParaRPr lang="en-US"/>
          </a:p>
        </p:txBody>
      </p:sp>
    </p:spTree>
    <p:extLst>
      <p:ext uri="{BB962C8B-B14F-4D97-AF65-F5344CB8AC3E}">
        <p14:creationId xmlns:p14="http://schemas.microsoft.com/office/powerpoint/2010/main" val="347692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18</a:t>
            </a:fld>
            <a:endParaRPr lang="en-US"/>
          </a:p>
        </p:txBody>
      </p:sp>
    </p:spTree>
    <p:extLst>
      <p:ext uri="{BB962C8B-B14F-4D97-AF65-F5344CB8AC3E}">
        <p14:creationId xmlns:p14="http://schemas.microsoft.com/office/powerpoint/2010/main" val="306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19</a:t>
            </a:fld>
            <a:endParaRPr lang="en-US"/>
          </a:p>
        </p:txBody>
      </p:sp>
    </p:spTree>
    <p:extLst>
      <p:ext uri="{BB962C8B-B14F-4D97-AF65-F5344CB8AC3E}">
        <p14:creationId xmlns:p14="http://schemas.microsoft.com/office/powerpoint/2010/main" val="370012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20</a:t>
            </a:fld>
            <a:endParaRPr lang="en-US"/>
          </a:p>
        </p:txBody>
      </p:sp>
    </p:spTree>
    <p:extLst>
      <p:ext uri="{BB962C8B-B14F-4D97-AF65-F5344CB8AC3E}">
        <p14:creationId xmlns:p14="http://schemas.microsoft.com/office/powerpoint/2010/main" val="2006306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21</a:t>
            </a:fld>
            <a:endParaRPr lang="en-US"/>
          </a:p>
        </p:txBody>
      </p:sp>
    </p:spTree>
    <p:extLst>
      <p:ext uri="{BB962C8B-B14F-4D97-AF65-F5344CB8AC3E}">
        <p14:creationId xmlns:p14="http://schemas.microsoft.com/office/powerpoint/2010/main" val="214381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22</a:t>
            </a:fld>
            <a:endParaRPr lang="en-US"/>
          </a:p>
        </p:txBody>
      </p:sp>
    </p:spTree>
    <p:extLst>
      <p:ext uri="{BB962C8B-B14F-4D97-AF65-F5344CB8AC3E}">
        <p14:creationId xmlns:p14="http://schemas.microsoft.com/office/powerpoint/2010/main" val="25830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23</a:t>
            </a:fld>
            <a:endParaRPr lang="en-US"/>
          </a:p>
        </p:txBody>
      </p:sp>
    </p:spTree>
    <p:extLst>
      <p:ext uri="{BB962C8B-B14F-4D97-AF65-F5344CB8AC3E}">
        <p14:creationId xmlns:p14="http://schemas.microsoft.com/office/powerpoint/2010/main" val="22556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changes have been made possible by a number of driving force. The first driving force is unprecedented levels of data availability, and distributed system that is capable of computing upon the data. E.g., this graph shows the availability of some of the publicly available image/video dataset. (ImageNet, Celebrity 1M, YFCC 100m data set, </a:t>
            </a:r>
            <a:r>
              <a:rPr lang="en-US" dirty="0" err="1"/>
              <a:t>Youtube</a:t>
            </a:r>
            <a:r>
              <a:rPr lang="en-US" dirty="0"/>
              <a:t> 8M). </a:t>
            </a:r>
          </a:p>
          <a:p>
            <a:endParaRPr lang="en-US" dirty="0"/>
          </a:p>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3</a:t>
            </a:fld>
            <a:endParaRPr lang="en-US"/>
          </a:p>
        </p:txBody>
      </p:sp>
    </p:spTree>
    <p:extLst>
      <p:ext uri="{BB962C8B-B14F-4D97-AF65-F5344CB8AC3E}">
        <p14:creationId xmlns:p14="http://schemas.microsoft.com/office/powerpoint/2010/main" val="940096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24</a:t>
            </a:fld>
            <a:endParaRPr lang="en-US"/>
          </a:p>
        </p:txBody>
      </p:sp>
    </p:spTree>
    <p:extLst>
      <p:ext uri="{BB962C8B-B14F-4D97-AF65-F5344CB8AC3E}">
        <p14:creationId xmlns:p14="http://schemas.microsoft.com/office/powerpoint/2010/main" val="264645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25</a:t>
            </a:fld>
            <a:endParaRPr lang="en-US"/>
          </a:p>
        </p:txBody>
      </p:sp>
    </p:spTree>
    <p:extLst>
      <p:ext uri="{BB962C8B-B14F-4D97-AF65-F5344CB8AC3E}">
        <p14:creationId xmlns:p14="http://schemas.microsoft.com/office/powerpoint/2010/main" val="127236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26</a:t>
            </a:fld>
            <a:endParaRPr lang="en-US"/>
          </a:p>
        </p:txBody>
      </p:sp>
    </p:spTree>
    <p:extLst>
      <p:ext uri="{BB962C8B-B14F-4D97-AF65-F5344CB8AC3E}">
        <p14:creationId xmlns:p14="http://schemas.microsoft.com/office/powerpoint/2010/main" val="4255919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27</a:t>
            </a:fld>
            <a:endParaRPr lang="en-US"/>
          </a:p>
        </p:txBody>
      </p:sp>
    </p:spTree>
    <p:extLst>
      <p:ext uri="{BB962C8B-B14F-4D97-AF65-F5344CB8AC3E}">
        <p14:creationId xmlns:p14="http://schemas.microsoft.com/office/powerpoint/2010/main" val="218374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28</a:t>
            </a:fld>
            <a:endParaRPr lang="en-US"/>
          </a:p>
        </p:txBody>
      </p:sp>
    </p:spTree>
    <p:extLst>
      <p:ext uri="{BB962C8B-B14F-4D97-AF65-F5344CB8AC3E}">
        <p14:creationId xmlns:p14="http://schemas.microsoft.com/office/powerpoint/2010/main" val="301832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29</a:t>
            </a:fld>
            <a:endParaRPr lang="en-US"/>
          </a:p>
        </p:txBody>
      </p:sp>
    </p:spTree>
    <p:extLst>
      <p:ext uri="{BB962C8B-B14F-4D97-AF65-F5344CB8AC3E}">
        <p14:creationId xmlns:p14="http://schemas.microsoft.com/office/powerpoint/2010/main" val="2056782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30</a:t>
            </a:fld>
            <a:endParaRPr lang="en-US"/>
          </a:p>
        </p:txBody>
      </p:sp>
    </p:spTree>
    <p:extLst>
      <p:ext uri="{BB962C8B-B14F-4D97-AF65-F5344CB8AC3E}">
        <p14:creationId xmlns:p14="http://schemas.microsoft.com/office/powerpoint/2010/main" val="454767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31</a:t>
            </a:fld>
            <a:endParaRPr lang="en-US"/>
          </a:p>
        </p:txBody>
      </p:sp>
    </p:spTree>
    <p:extLst>
      <p:ext uri="{BB962C8B-B14F-4D97-AF65-F5344CB8AC3E}">
        <p14:creationId xmlns:p14="http://schemas.microsoft.com/office/powerpoint/2010/main" val="2544229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32</a:t>
            </a:fld>
            <a:endParaRPr lang="en-US"/>
          </a:p>
        </p:txBody>
      </p:sp>
    </p:spTree>
    <p:extLst>
      <p:ext uri="{BB962C8B-B14F-4D97-AF65-F5344CB8AC3E}">
        <p14:creationId xmlns:p14="http://schemas.microsoft.com/office/powerpoint/2010/main" val="2246869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D5D1F-4CDD-46A0-87F6-3D749B54BAC9}" type="slidenum">
              <a:rPr lang="en-US" smtClean="0"/>
              <a:t>33</a:t>
            </a:fld>
            <a:endParaRPr lang="en-US"/>
          </a:p>
        </p:txBody>
      </p:sp>
    </p:spTree>
    <p:extLst>
      <p:ext uri="{BB962C8B-B14F-4D97-AF65-F5344CB8AC3E}">
        <p14:creationId xmlns:p14="http://schemas.microsoft.com/office/powerpoint/2010/main" val="394112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driving force of change in the AI landscape is the rapid increasing big compute resource. This slide shows some. </a:t>
            </a:r>
          </a:p>
          <a:p>
            <a:endParaRPr lang="en-US" dirty="0"/>
          </a:p>
          <a:p>
            <a:r>
              <a:rPr lang="en-US" dirty="0"/>
              <a:t>Example, Nvidia just releases P100 GPU. It is capable of performing 9.3 </a:t>
            </a:r>
            <a:r>
              <a:rPr lang="en-US" dirty="0" err="1"/>
              <a:t>TeraFlops</a:t>
            </a:r>
            <a:r>
              <a:rPr lang="en-US" dirty="0"/>
              <a:t> float, 18.7 </a:t>
            </a:r>
            <a:r>
              <a:rPr lang="en-US" dirty="0" err="1"/>
              <a:t>TeraFlops</a:t>
            </a:r>
            <a:r>
              <a:rPr lang="en-US" dirty="0"/>
              <a:t> F16. </a:t>
            </a:r>
          </a:p>
          <a:p>
            <a:endParaRPr lang="en-US" dirty="0"/>
          </a:p>
          <a:p>
            <a:r>
              <a:rPr lang="en-US" dirty="0"/>
              <a:t>Google TPU: 225,000  predictions a second vs 13194  predictions a second. 30-80x performance per watt. (28nm process, runs at 700 Mhz and consumes 40W when running). Package the processor as an external accelerator card and fit into an SATA hard disk slot. Connect to host via </a:t>
            </a:r>
            <a:r>
              <a:rPr lang="en-US" dirty="0" err="1"/>
              <a:t>PCIe</a:t>
            </a:r>
            <a:r>
              <a:rPr lang="en-US" dirty="0"/>
              <a:t> Gen3 x16 bus that provides 12.5GB/s. TPU has 65536 8-bit integer multiplier. (vs a few thousands 32-bit floating point multiplier. ) [ 92 Tops per second, 65536x700Mhz]</a:t>
            </a:r>
          </a:p>
          <a:p>
            <a:endParaRPr lang="en-US" dirty="0"/>
          </a:p>
          <a:p>
            <a:r>
              <a:rPr lang="en-US" dirty="0"/>
              <a:t>Microsoft Brainwave: 39.5 Teraflops (130,000 compute operation per cycle). </a:t>
            </a:r>
          </a:p>
        </p:txBody>
      </p:sp>
      <p:sp>
        <p:nvSpPr>
          <p:cNvPr id="4" name="Slide Number Placeholder 3"/>
          <p:cNvSpPr>
            <a:spLocks noGrp="1"/>
          </p:cNvSpPr>
          <p:nvPr>
            <p:ph type="sldNum" sz="quarter" idx="10"/>
          </p:nvPr>
        </p:nvSpPr>
        <p:spPr/>
        <p:txBody>
          <a:bodyPr/>
          <a:lstStyle/>
          <a:p>
            <a:fld id="{577D5D1F-4CDD-46A0-87F6-3D749B54BAC9}" type="slidenum">
              <a:rPr lang="en-US" smtClean="0"/>
              <a:t>4</a:t>
            </a:fld>
            <a:endParaRPr lang="en-US"/>
          </a:p>
        </p:txBody>
      </p:sp>
    </p:spTree>
    <p:extLst>
      <p:ext uri="{BB962C8B-B14F-4D97-AF65-F5344CB8AC3E}">
        <p14:creationId xmlns:p14="http://schemas.microsoft.com/office/powerpoint/2010/main" val="3741000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B9413-316D-4968-8DFD-5ACD6E7CC8E1}" type="slidenum">
              <a:rPr lang="en-US" smtClean="0"/>
              <a:t>34</a:t>
            </a:fld>
            <a:endParaRPr lang="en-US"/>
          </a:p>
        </p:txBody>
      </p:sp>
    </p:spTree>
    <p:extLst>
      <p:ext uri="{BB962C8B-B14F-4D97-AF65-F5344CB8AC3E}">
        <p14:creationId xmlns:p14="http://schemas.microsoft.com/office/powerpoint/2010/main" val="3637477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B9413-316D-4968-8DFD-5ACD6E7CC8E1}" type="slidenum">
              <a:rPr lang="en-US" smtClean="0"/>
              <a:t>35</a:t>
            </a:fld>
            <a:endParaRPr lang="en-US"/>
          </a:p>
        </p:txBody>
      </p:sp>
    </p:spTree>
    <p:extLst>
      <p:ext uri="{BB962C8B-B14F-4D97-AF65-F5344CB8AC3E}">
        <p14:creationId xmlns:p14="http://schemas.microsoft.com/office/powerpoint/2010/main" val="227259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B9413-316D-4968-8DFD-5ACD6E7CC8E1}" type="slidenum">
              <a:rPr lang="en-US" smtClean="0"/>
              <a:t>36</a:t>
            </a:fld>
            <a:endParaRPr lang="en-US"/>
          </a:p>
        </p:txBody>
      </p:sp>
    </p:spTree>
    <p:extLst>
      <p:ext uri="{BB962C8B-B14F-4D97-AF65-F5344CB8AC3E}">
        <p14:creationId xmlns:p14="http://schemas.microsoft.com/office/powerpoint/2010/main" val="368737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4B9413-316D-4968-8DFD-5ACD6E7CC8E1}" type="slidenum">
              <a:rPr lang="en-US" smtClean="0"/>
              <a:t>37</a:t>
            </a:fld>
            <a:endParaRPr lang="en-US"/>
          </a:p>
        </p:txBody>
      </p:sp>
    </p:spTree>
    <p:extLst>
      <p:ext uri="{BB962C8B-B14F-4D97-AF65-F5344CB8AC3E}">
        <p14:creationId xmlns:p14="http://schemas.microsoft.com/office/powerpoint/2010/main" val="3543189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2C48F9-CC11-4E1A-AA43-2C2B646FE93D}" type="slidenum">
              <a:rPr lang="en-US" smtClean="0"/>
              <a:t>38</a:t>
            </a:fld>
            <a:endParaRPr lang="en-US"/>
          </a:p>
        </p:txBody>
      </p:sp>
    </p:spTree>
    <p:extLst>
      <p:ext uri="{BB962C8B-B14F-4D97-AF65-F5344CB8AC3E}">
        <p14:creationId xmlns:p14="http://schemas.microsoft.com/office/powerpoint/2010/main" val="3461514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increasing commoditization of computer vision, speech recognition and machine translation systems, AI is rapidly moving from research labs to production. These changes have been made possible by unprecedented levels of data and computation, by methodological advances in machine learning, by innovations in systems software and architectures, and by the broad accessibility of these technologies. Currently, what we observe of a common push by big technology companies is to use AI to improve life and society. This includes the use of AI for </a:t>
            </a:r>
          </a:p>
          <a:p>
            <a:r>
              <a:rPr lang="en-US" dirty="0"/>
              <a:t>Mission-Critical tasks: e.g., detecting fraud in banking, autonomous driving, robot-assisted surgery. And use AI for personalized task, e.g., figure out what I will be interested to buy.</a:t>
            </a:r>
          </a:p>
          <a:p>
            <a:endParaRPr lang="en-US" dirty="0"/>
          </a:p>
          <a:p>
            <a:r>
              <a:rPr lang="en-US" dirty="0"/>
              <a:t> (Challenge: design system to learn continually by interacting with a dynamic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AI demand outpacing Moore’s law</a:t>
            </a:r>
          </a:p>
          <a:p>
            <a:endParaRPr lang="en-US" dirty="0"/>
          </a:p>
          <a:p>
            <a:r>
              <a:rPr lang="en-US" dirty="0"/>
              <a:t>Personalized AI: </a:t>
            </a:r>
          </a:p>
          <a:p>
            <a:r>
              <a:rPr lang="en-US" sz="1200" b="0" i="0" u="none" strike="noStrike" kern="1200" baseline="0" dirty="0">
                <a:solidFill>
                  <a:schemeClr val="tx1"/>
                </a:solidFill>
                <a:latin typeface="+mn-lt"/>
                <a:ea typeface="+mn-ea"/>
                <a:cs typeface="+mn-cs"/>
              </a:rPr>
              <a:t>Dennard scaling</a:t>
            </a:r>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39</a:t>
            </a:fld>
            <a:endParaRPr lang="en-US"/>
          </a:p>
        </p:txBody>
      </p:sp>
    </p:spTree>
    <p:extLst>
      <p:ext uri="{BB962C8B-B14F-4D97-AF65-F5344CB8AC3E}">
        <p14:creationId xmlns:p14="http://schemas.microsoft.com/office/powerpoint/2010/main" val="392528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third driving force that enables rapid AI adoption is the accessibility of big data compute platforms and deep neural network training platform. This slide shows icons of the system platform that we have used in the DL Workspace project. We note that all of the components included on the slide is released in open source. </a:t>
            </a:r>
          </a:p>
          <a:p>
            <a:endParaRPr lang="en-US" dirty="0"/>
          </a:p>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5</a:t>
            </a:fld>
            <a:endParaRPr lang="en-US"/>
          </a:p>
        </p:txBody>
      </p:sp>
    </p:spTree>
    <p:extLst>
      <p:ext uri="{BB962C8B-B14F-4D97-AF65-F5344CB8AC3E}">
        <p14:creationId xmlns:p14="http://schemas.microsoft.com/office/powerpoint/2010/main" val="3025423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this open source ecosystem, we have built DL Workspace, a turn-key Cloud computing infrastructure for AI scientists. With DL Workspace, AI scientists can share a cluster, which can be an individual machine, a group of servers, or a shared cluster in cloud. They can manage AI training, interactive exploration, inference, and analytics on the cluster without any installation. DL Workspace speed up workflows of AI scientists, and can significantly speed up the process of turning AI from lab to production. </a:t>
            </a:r>
          </a:p>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6</a:t>
            </a:fld>
            <a:endParaRPr lang="en-US"/>
          </a:p>
        </p:txBody>
      </p:sp>
    </p:spTree>
    <p:extLst>
      <p:ext uri="{BB962C8B-B14F-4D97-AF65-F5344CB8AC3E}">
        <p14:creationId xmlns:p14="http://schemas.microsoft.com/office/powerpoint/2010/main" val="187336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built DL Workspace modularly, as shown in the slide. </a:t>
            </a:r>
          </a:p>
          <a:p>
            <a:endParaRPr lang="en-US" dirty="0"/>
          </a:p>
          <a:p>
            <a:r>
              <a:rPr lang="en-US" dirty="0"/>
              <a:t>We can deploy to either physical machine, or VM in cloud. </a:t>
            </a:r>
            <a:r>
              <a:rPr lang="en-US" altLang="zh-CN" dirty="0"/>
              <a:t>The system supports both CPU and GPU. (but it can be extended to other hardware).</a:t>
            </a:r>
            <a:r>
              <a:rPr lang="zh-CN" altLang="en-US" dirty="0"/>
              <a:t> </a:t>
            </a:r>
            <a:r>
              <a:rPr lang="en-US" altLang="zh-CN" dirty="0"/>
              <a:t>[ Each additional hardware need appropriate investment ]. </a:t>
            </a:r>
          </a:p>
          <a:p>
            <a:endParaRPr lang="en-US" dirty="0"/>
          </a:p>
          <a:p>
            <a:r>
              <a:rPr lang="en-US" dirty="0"/>
              <a:t>DL Workspace can run on either CoreOS or Ubuntu. We use docker to containerize workload, and use </a:t>
            </a:r>
            <a:r>
              <a:rPr lang="en-US" dirty="0" err="1"/>
              <a:t>kubernetes</a:t>
            </a:r>
            <a:r>
              <a:rPr lang="en-US" dirty="0"/>
              <a:t> to orchestrate cluster. </a:t>
            </a:r>
          </a:p>
          <a:p>
            <a:r>
              <a:rPr lang="en-US" dirty="0"/>
              <a:t/>
            </a:r>
            <a:br>
              <a:rPr lang="en-US" dirty="0"/>
            </a:br>
            <a:r>
              <a:rPr lang="en-US" dirty="0"/>
              <a:t>DL workspace uses shared storage in the form of NFS, </a:t>
            </a:r>
            <a:r>
              <a:rPr lang="en-US" dirty="0" err="1"/>
              <a:t>GlusterFS</a:t>
            </a:r>
            <a:r>
              <a:rPr lang="en-US" dirty="0"/>
              <a:t>, Hadoop </a:t>
            </a:r>
            <a:r>
              <a:rPr lang="en-US" altLang="zh-CN" dirty="0"/>
              <a:t>/ Azure file share. </a:t>
            </a:r>
          </a:p>
          <a:p>
            <a:endParaRPr lang="en-US" dirty="0"/>
          </a:p>
          <a:p>
            <a:r>
              <a:rPr lang="en-US" dirty="0"/>
              <a:t>On top, you can run workload as pod.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10</a:t>
            </a:fld>
            <a:endParaRPr lang="en-US"/>
          </a:p>
        </p:txBody>
      </p:sp>
    </p:spTree>
    <p:extLst>
      <p:ext uri="{BB962C8B-B14F-4D97-AF65-F5344CB8AC3E}">
        <p14:creationId xmlns:p14="http://schemas.microsoft.com/office/powerpoint/2010/main" val="273402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 Workspace leverages Kubernetes, which is an open-source system for automating deployment, scaling and management of containerized applications. </a:t>
            </a:r>
          </a:p>
          <a:p>
            <a:endParaRPr lang="en-US" dirty="0"/>
          </a:p>
          <a:p>
            <a:r>
              <a:rPr lang="en-US" dirty="0"/>
              <a:t>Kubernetes is considered the future (de-facto </a:t>
            </a:r>
            <a:r>
              <a:rPr lang="en-US" altLang="zh-CN" dirty="0"/>
              <a:t>standard) for container orchestration on a cluster. It is being rapidly adopted by almost all big/small companies. </a:t>
            </a:r>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11</a:t>
            </a:fld>
            <a:endParaRPr lang="en-US"/>
          </a:p>
        </p:txBody>
      </p:sp>
    </p:spTree>
    <p:extLst>
      <p:ext uri="{BB962C8B-B14F-4D97-AF65-F5344CB8AC3E}">
        <p14:creationId xmlns:p14="http://schemas.microsoft.com/office/powerpoint/2010/main" val="133262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evolves from Borg, Google’s internal deployment tool with a role similar to Autopilot.  Its initial design purpose is to orchestrate microservice as containers in a cloud deployment environment. </a:t>
            </a:r>
            <a:br>
              <a:rPr lang="en-US" dirty="0"/>
            </a:br>
            <a:endParaRPr lang="en-US" dirty="0"/>
          </a:p>
          <a:p>
            <a:r>
              <a:rPr lang="en-US" dirty="0"/>
              <a:t>A Kubernetes cluster consists of (1, 3, 5) master nodes and any number of additional </a:t>
            </a:r>
            <a:r>
              <a:rPr lang="en-US" dirty="0" err="1"/>
              <a:t>Kubernete</a:t>
            </a:r>
            <a:r>
              <a:rPr lang="en-US" dirty="0"/>
              <a:t> nodes[largest cluster scales to thousands of nodes]. The master is responsible for maintaining the desired state of your cluster. On the master nodes, there are </a:t>
            </a:r>
            <a:r>
              <a:rPr lang="en-US" dirty="0" err="1"/>
              <a:t>etcd</a:t>
            </a:r>
            <a:r>
              <a:rPr lang="en-US" dirty="0"/>
              <a:t> (which is driven by a RAFT backed consensus protocol a globally available configuration store),  </a:t>
            </a:r>
            <a:r>
              <a:rPr lang="en-US" dirty="0" err="1"/>
              <a:t>kube-api</a:t>
            </a:r>
            <a:r>
              <a:rPr lang="en-US" dirty="0"/>
              <a:t> service</a:t>
            </a:r>
            <a:r>
              <a:rPr lang="en-US" baseline="0" dirty="0"/>
              <a:t> and</a:t>
            </a:r>
            <a:r>
              <a:rPr lang="en-US" dirty="0"/>
              <a:t>. [</a:t>
            </a:r>
          </a:p>
          <a:p>
            <a:r>
              <a:rPr lang="en-US" dirty="0"/>
              <a:t>Optionally, dashboard: for monitoring. UI version of </a:t>
            </a:r>
            <a:r>
              <a:rPr lang="en-US" dirty="0" err="1"/>
              <a:t>Kubectl</a:t>
            </a:r>
            <a:r>
              <a:rPr lang="en-US" dirty="0"/>
              <a:t>. </a:t>
            </a:r>
          </a:p>
          <a:p>
            <a:r>
              <a:rPr lang="en-US" dirty="0" err="1"/>
              <a:t>Heapster</a:t>
            </a:r>
            <a:r>
              <a:rPr lang="en-US" dirty="0"/>
              <a:t>: cluster monitoring. </a:t>
            </a:r>
          </a:p>
          <a:p>
            <a:r>
              <a:rPr lang="en-US" dirty="0" err="1"/>
              <a:t>Kube</a:t>
            </a:r>
            <a:r>
              <a:rPr lang="en-US" dirty="0"/>
              <a:t>-controller-manager: </a:t>
            </a:r>
            <a:r>
              <a:rPr lang="en-US" sz="1200" b="0" i="0" u="none" strike="noStrike" kern="1200" dirty="0">
                <a:solidFill>
                  <a:schemeClr val="tx1"/>
                </a:solidFill>
                <a:effectLst/>
                <a:latin typeface="+mn-lt"/>
                <a:ea typeface="+mn-ea"/>
                <a:cs typeface="+mn-cs"/>
              </a:rPr>
              <a:t>The Kubernetes controller manager is a daemon that embeds the core control loops shipped with Kubernetes. </a:t>
            </a:r>
          </a:p>
          <a:p>
            <a:r>
              <a:rPr lang="en-US" baseline="0" dirty="0" err="1"/>
              <a:t>kube</a:t>
            </a:r>
            <a:r>
              <a:rPr lang="en-US" baseline="0" dirty="0"/>
              <a:t>-scheduler: assign binding to pod spec. </a:t>
            </a:r>
            <a:endParaRPr lang="en-US" dirty="0"/>
          </a:p>
          <a:p>
            <a:r>
              <a:rPr lang="en-US" dirty="0"/>
              <a:t>]</a:t>
            </a:r>
          </a:p>
          <a:p>
            <a:endParaRPr lang="en-US" dirty="0"/>
          </a:p>
          <a:p>
            <a:endParaRPr lang="en-US" dirty="0"/>
          </a:p>
          <a:p>
            <a:pPr>
              <a:defRPr/>
            </a:pPr>
            <a:r>
              <a:rPr lang="en-US" dirty="0"/>
              <a:t>Each </a:t>
            </a:r>
            <a:r>
              <a:rPr lang="en-US" dirty="0" err="1"/>
              <a:t>Kubernete</a:t>
            </a:r>
            <a:r>
              <a:rPr lang="en-US" dirty="0"/>
              <a:t> node runs a single binary (</a:t>
            </a:r>
            <a:r>
              <a:rPr lang="en-US" dirty="0" err="1"/>
              <a:t>kubelet</a:t>
            </a:r>
            <a:r>
              <a:rPr lang="en-US" dirty="0"/>
              <a:t>) as some other services [ pods on node:</a:t>
            </a:r>
          </a:p>
          <a:p>
            <a:pPr>
              <a:defRPr/>
            </a:pPr>
            <a:r>
              <a:rPr lang="en-US" dirty="0" err="1"/>
              <a:t>Kube</a:t>
            </a:r>
            <a:r>
              <a:rPr lang="en-US" dirty="0"/>
              <a:t>-proxy: </a:t>
            </a:r>
            <a:r>
              <a:rPr lang="en-US" dirty="0" err="1"/>
              <a:t>kubernete</a:t>
            </a:r>
            <a:r>
              <a:rPr lang="en-US" dirty="0"/>
              <a:t> network</a:t>
            </a:r>
          </a:p>
          <a:p>
            <a:pPr>
              <a:defRPr/>
            </a:pPr>
            <a:r>
              <a:rPr lang="en-US" dirty="0"/>
              <a:t>Weave-net/</a:t>
            </a:r>
            <a:r>
              <a:rPr lang="en-US" dirty="0" err="1"/>
              <a:t>freeflow</a:t>
            </a:r>
            <a:endParaRPr lang="en-US" dirty="0"/>
          </a:p>
          <a:p>
            <a:pPr>
              <a:defRPr/>
            </a:pPr>
            <a:endParaRPr lang="en-US" dirty="0"/>
          </a:p>
          <a:p>
            <a:pPr>
              <a:defRPr/>
            </a:pPr>
            <a:r>
              <a:rPr lang="en-US" dirty="0"/>
              <a:t>]. </a:t>
            </a:r>
            <a:r>
              <a:rPr lang="en-US" dirty="0" err="1"/>
              <a:t>Kubelet</a:t>
            </a:r>
            <a:r>
              <a:rPr lang="en-US" dirty="0"/>
              <a:t> advertises resources to API server (another pod). </a:t>
            </a:r>
          </a:p>
          <a:p>
            <a:pPr>
              <a:defRPr/>
            </a:pPr>
            <a:endParaRPr lang="en-US" dirty="0"/>
          </a:p>
          <a:p>
            <a:pPr>
              <a:defRPr/>
            </a:pPr>
            <a:r>
              <a:rPr lang="en-US" altLang="zh-CN" dirty="0"/>
              <a:t>API server is the main management point of the cluster. </a:t>
            </a:r>
            <a:r>
              <a:rPr lang="en-US" dirty="0"/>
              <a:t>API servers also</a:t>
            </a:r>
            <a:r>
              <a:rPr lang="zh-CN" altLang="en-US" dirty="0"/>
              <a:t> </a:t>
            </a:r>
            <a:r>
              <a:rPr lang="en-US" altLang="zh-CN" dirty="0"/>
              <a:t>accepts</a:t>
            </a:r>
            <a:r>
              <a:rPr lang="zh-CN" altLang="en-US" dirty="0"/>
              <a:t> </a:t>
            </a:r>
            <a:r>
              <a:rPr lang="en-US" altLang="zh-CN" dirty="0"/>
              <a:t>request</a:t>
            </a:r>
            <a:r>
              <a:rPr lang="zh-CN" altLang="en-US" dirty="0"/>
              <a:t> </a:t>
            </a:r>
            <a:r>
              <a:rPr lang="en-US" altLang="zh-CN" dirty="0"/>
              <a:t>by user (e.g., pod creation, termination), </a:t>
            </a:r>
            <a:r>
              <a:rPr lang="en-US" dirty="0"/>
              <a:t>records the information in </a:t>
            </a:r>
            <a:r>
              <a:rPr lang="en-US" dirty="0" err="1"/>
              <a:t>etcd</a:t>
            </a:r>
            <a:r>
              <a:rPr lang="en-US" dirty="0"/>
              <a:t>. The scheduler monitor the information in </a:t>
            </a:r>
            <a:r>
              <a:rPr lang="en-US" dirty="0" err="1"/>
              <a:t>etcd</a:t>
            </a:r>
            <a:r>
              <a:rPr lang="en-US" dirty="0"/>
              <a:t>, which is picked up and </a:t>
            </a:r>
            <a:r>
              <a:rPr lang="en-US" dirty="0" err="1"/>
              <a:t>exected</a:t>
            </a:r>
            <a:r>
              <a:rPr lang="en-US" dirty="0"/>
              <a:t> by scheduler.</a:t>
            </a:r>
          </a:p>
          <a:p>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12</a:t>
            </a:fld>
            <a:endParaRPr lang="en-US"/>
          </a:p>
        </p:txBody>
      </p:sp>
    </p:spTree>
    <p:extLst>
      <p:ext uri="{BB962C8B-B14F-4D97-AF65-F5344CB8AC3E}">
        <p14:creationId xmlns:p14="http://schemas.microsoft.com/office/powerpoint/2010/main" val="140957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When</a:t>
            </a:r>
            <a:r>
              <a:rPr lang="en-US" baseline="0" dirty="0"/>
              <a:t> Kubernetes is initially released, the main resource to be orchestrated is CPU and memory. It is mainly designed for generic computation task in on-</a:t>
            </a:r>
            <a:r>
              <a:rPr lang="en-US" baseline="0" dirty="0" err="1"/>
              <a:t>prem</a:t>
            </a:r>
            <a:r>
              <a:rPr lang="en-US" baseline="0" dirty="0"/>
              <a:t> and in-cloud environment. However, after its release, it is being significantly leverage upon for all kind of work load that is beyond its initial design. E.g., in AI workload, GPU resource is an critical resource. Moreover, GPU is highly asymmetrical, especially with related to its inter-GPU bandwidth. (draw a graph if needed). Another critical resource in AI workload is internode bandwidth, especially in the form of </a:t>
            </a:r>
            <a:r>
              <a:rPr lang="en-US" baseline="0" dirty="0" err="1"/>
              <a:t>infiniband</a:t>
            </a:r>
            <a:r>
              <a:rPr lang="en-US" baseline="0" dirty="0"/>
              <a:t> information. For a multi-node workload, it will be preferable to schedule pods on nodes that are close to each other. </a:t>
            </a:r>
          </a:p>
          <a:p>
            <a:pPr>
              <a:defRPr/>
            </a:pPr>
            <a:endParaRPr lang="en-US" baseline="0" dirty="0"/>
          </a:p>
          <a:p>
            <a:pPr>
              <a:defRPr/>
            </a:pPr>
            <a:r>
              <a:rPr lang="en-US" baseline="0" dirty="0"/>
              <a:t>Sanjeev is working on to extend and customize Kubernetes for AI workload. </a:t>
            </a:r>
            <a:endParaRPr lang="en-US" dirty="0"/>
          </a:p>
        </p:txBody>
      </p:sp>
      <p:sp>
        <p:nvSpPr>
          <p:cNvPr id="4" name="Slide Number Placeholder 3"/>
          <p:cNvSpPr>
            <a:spLocks noGrp="1"/>
          </p:cNvSpPr>
          <p:nvPr>
            <p:ph type="sldNum" sz="quarter" idx="10"/>
          </p:nvPr>
        </p:nvSpPr>
        <p:spPr/>
        <p:txBody>
          <a:bodyPr/>
          <a:lstStyle/>
          <a:p>
            <a:fld id="{577D5D1F-4CDD-46A0-87F6-3D749B54BAC9}" type="slidenum">
              <a:rPr lang="en-US" smtClean="0"/>
              <a:t>13</a:t>
            </a:fld>
            <a:endParaRPr lang="en-US"/>
          </a:p>
        </p:txBody>
      </p:sp>
    </p:spTree>
    <p:extLst>
      <p:ext uri="{BB962C8B-B14F-4D97-AF65-F5344CB8AC3E}">
        <p14:creationId xmlns:p14="http://schemas.microsoft.com/office/powerpoint/2010/main" val="334211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C90DA2-A6DF-46B4-9C85-622D4C4B9E0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589104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C90DA2-A6DF-46B4-9C85-622D4C4B9E0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420270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C90DA2-A6DF-46B4-9C85-622D4C4B9E0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510406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C90DA2-A6DF-46B4-9C85-622D4C4B9E0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96793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DC90DA2-A6DF-46B4-9C85-622D4C4B9E02}" type="datetimeFigureOut">
              <a:rPr lang="en-US" smtClean="0"/>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01203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C90DA2-A6DF-46B4-9C85-622D4C4B9E0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128439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C90DA2-A6DF-46B4-9C85-622D4C4B9E02}" type="datetimeFigureOut">
              <a:rPr lang="en-US" smtClean="0"/>
              <a:t>5/17/2018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1128653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C90DA2-A6DF-46B4-9C85-622D4C4B9E02}" type="datetimeFigureOut">
              <a:rPr lang="en-US" smtClean="0"/>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325686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C90DA2-A6DF-46B4-9C85-622D4C4B9E02}" type="datetimeFigureOut">
              <a:rPr lang="en-US" smtClean="0"/>
              <a:t>5/17/2018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218691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DC90DA2-A6DF-46B4-9C85-622D4C4B9E0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349379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DC90DA2-A6DF-46B4-9C85-622D4C4B9E02}" type="datetimeFigureOut">
              <a:rPr lang="en-US" smtClean="0"/>
              <a:t>5/17/2018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99D72-D3EC-4B0F-ACD0-E910F75EAAA2}" type="slidenum">
              <a:rPr lang="en-US" smtClean="0"/>
              <a:t>‹#›</a:t>
            </a:fld>
            <a:endParaRPr lang="en-US"/>
          </a:p>
        </p:txBody>
      </p:sp>
    </p:spTree>
    <p:extLst>
      <p:ext uri="{BB962C8B-B14F-4D97-AF65-F5344CB8AC3E}">
        <p14:creationId xmlns:p14="http://schemas.microsoft.com/office/powerpoint/2010/main" val="295718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C90DA2-A6DF-46B4-9C85-622D4C4B9E02}" type="datetimeFigureOut">
              <a:rPr lang="en-US" smtClean="0"/>
              <a:t>5/17/2018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99D72-D3EC-4B0F-ACD0-E910F75EAAA2}" type="slidenum">
              <a:rPr lang="en-US" smtClean="0"/>
              <a:t>‹#›</a:t>
            </a:fld>
            <a:endParaRPr lang="en-US"/>
          </a:p>
        </p:txBody>
      </p:sp>
    </p:spTree>
    <p:extLst>
      <p:ext uri="{BB962C8B-B14F-4D97-AF65-F5344CB8AC3E}">
        <p14:creationId xmlns:p14="http://schemas.microsoft.com/office/powerpoint/2010/main" val="985777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jpg"/><Relationship Id="rId13" Type="http://schemas.openxmlformats.org/officeDocument/2006/relationships/image" Target="../media/image53.png"/><Relationship Id="rId3" Type="http://schemas.openxmlformats.org/officeDocument/2006/relationships/image" Target="../media/image45.jpeg"/><Relationship Id="rId7" Type="http://schemas.openxmlformats.org/officeDocument/2006/relationships/image" Target="../media/image47.jpeg"/><Relationship Id="rId12" Type="http://schemas.openxmlformats.org/officeDocument/2006/relationships/image" Target="../media/image5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1.jpg"/><Relationship Id="rId5" Type="http://schemas.openxmlformats.org/officeDocument/2006/relationships/image" Target="../media/image33.jpeg"/><Relationship Id="rId10" Type="http://schemas.openxmlformats.org/officeDocument/2006/relationships/image" Target="../media/image50.jpg"/><Relationship Id="rId4" Type="http://schemas.openxmlformats.org/officeDocument/2006/relationships/image" Target="../media/image46.jpeg"/><Relationship Id="rId9" Type="http://schemas.openxmlformats.org/officeDocument/2006/relationships/image" Target="../media/image49.jpg"/></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g"/><Relationship Id="rId3" Type="http://schemas.openxmlformats.org/officeDocument/2006/relationships/image" Target="../media/image45.jpeg"/><Relationship Id="rId7" Type="http://schemas.openxmlformats.org/officeDocument/2006/relationships/image" Target="../media/image34.png"/><Relationship Id="rId12" Type="http://schemas.openxmlformats.org/officeDocument/2006/relationships/image" Target="../media/image5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50.jpg"/><Relationship Id="rId5" Type="http://schemas.openxmlformats.org/officeDocument/2006/relationships/image" Target="../media/image59.jpeg"/><Relationship Id="rId10" Type="http://schemas.openxmlformats.org/officeDocument/2006/relationships/image" Target="../media/image49.jpg"/><Relationship Id="rId4" Type="http://schemas.openxmlformats.org/officeDocument/2006/relationships/image" Target="../media/image46.jpeg"/><Relationship Id="rId9" Type="http://schemas.openxmlformats.org/officeDocument/2006/relationships/image" Target="../media/image48.jpg"/></Relationships>
</file>

<file path=ppt/slides/_rels/slide2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6.e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nvidia.com/object/nvlink.html"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3.jpe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jpg"/><Relationship Id="rId17" Type="http://schemas.openxmlformats.org/officeDocument/2006/relationships/image" Target="../media/image25.png"/><Relationship Id="rId25" Type="http://schemas.openxmlformats.org/officeDocument/2006/relationships/image" Target="../media/image33.sv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jpe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eg"/><Relationship Id="rId22" Type="http://schemas.openxmlformats.org/officeDocument/2006/relationships/image" Target="../media/image30.png"/><Relationship Id="rId27"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ideo" Target="https://www.youtube.com/embed/Xa7exVurU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a:t>DL (Deep Learning) </a:t>
            </a:r>
            <a:br>
              <a:rPr lang="en-US" altLang="zh-CN" dirty="0"/>
            </a:br>
            <a:r>
              <a:rPr lang="en-US" altLang="zh-CN" dirty="0"/>
              <a:t>Workspace</a:t>
            </a:r>
            <a:endParaRPr lang="en-US" dirty="0"/>
          </a:p>
        </p:txBody>
      </p:sp>
      <p:sp>
        <p:nvSpPr>
          <p:cNvPr id="3" name="Subtitle 2"/>
          <p:cNvSpPr>
            <a:spLocks noGrp="1"/>
          </p:cNvSpPr>
          <p:nvPr>
            <p:ph type="subTitle" idx="1"/>
          </p:nvPr>
        </p:nvSpPr>
        <p:spPr/>
        <p:txBody>
          <a:bodyPr/>
          <a:lstStyle/>
          <a:p>
            <a:r>
              <a:rPr lang="en-US" altLang="zh-CN" dirty="0"/>
              <a:t>Turn-Key Cluster for DL Training, Exploration, Inferencing, etc..</a:t>
            </a:r>
          </a:p>
          <a:p>
            <a:r>
              <a:rPr lang="en-US" dirty="0"/>
              <a:t>Hongzhi Li, Jin Li, Sanjeev Mehrotra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325" y="4941865"/>
            <a:ext cx="3943349" cy="1916135"/>
          </a:xfrm>
          <a:prstGeom prst="rect">
            <a:avLst/>
          </a:prstGeom>
        </p:spPr>
      </p:pic>
      <p:sp>
        <p:nvSpPr>
          <p:cNvPr id="5" name="Rectangle 4"/>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7" name="Rectangle 6"/>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0860402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DL Workspace: Architecture (Modularly built)</a:t>
            </a:r>
          </a:p>
        </p:txBody>
      </p:sp>
      <p:sp>
        <p:nvSpPr>
          <p:cNvPr id="17" name="Rectangle 16"/>
          <p:cNvSpPr/>
          <p:nvPr/>
        </p:nvSpPr>
        <p:spPr>
          <a:xfrm>
            <a:off x="1679309" y="5830236"/>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02865" y="6033536"/>
            <a:ext cx="1104085" cy="369332"/>
          </a:xfrm>
          <a:prstGeom prst="rect">
            <a:avLst/>
          </a:prstGeom>
          <a:noFill/>
        </p:spPr>
        <p:txBody>
          <a:bodyPr wrap="none" rtlCol="0">
            <a:spAutoFit/>
          </a:bodyPr>
          <a:lstStyle/>
          <a:p>
            <a:r>
              <a:rPr lang="en-US" dirty="0"/>
              <a:t>Hardware</a:t>
            </a:r>
          </a:p>
        </p:txBody>
      </p:sp>
      <p:pic>
        <p:nvPicPr>
          <p:cNvPr id="19" name="Picture 6"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914" y="5844712"/>
            <a:ext cx="1246127" cy="80366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116036" y="5926733"/>
            <a:ext cx="1056389" cy="369332"/>
          </a:xfrm>
          <a:prstGeom prst="rect">
            <a:avLst/>
          </a:prstGeom>
          <a:noFill/>
        </p:spPr>
        <p:txBody>
          <a:bodyPr wrap="square" rtlCol="0">
            <a:spAutoFit/>
          </a:bodyPr>
          <a:lstStyle/>
          <a:p>
            <a:r>
              <a:rPr lang="en-US" dirty="0"/>
              <a:t>CPU</a:t>
            </a:r>
          </a:p>
        </p:txBody>
      </p:sp>
      <p:pic>
        <p:nvPicPr>
          <p:cNvPr id="21" name="Picture 8" desc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717" y="5855880"/>
            <a:ext cx="899405" cy="86193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344785" y="6258399"/>
            <a:ext cx="808302" cy="369332"/>
          </a:xfrm>
          <a:prstGeom prst="rect">
            <a:avLst/>
          </a:prstGeom>
          <a:noFill/>
        </p:spPr>
        <p:txBody>
          <a:bodyPr wrap="square" rtlCol="0">
            <a:spAutoFit/>
          </a:bodyPr>
          <a:lstStyle/>
          <a:p>
            <a:r>
              <a:rPr lang="en-US" dirty="0"/>
              <a:t>GPU</a:t>
            </a:r>
          </a:p>
        </p:txBody>
      </p:sp>
      <p:sp>
        <p:nvSpPr>
          <p:cNvPr id="25" name="TextBox 24"/>
          <p:cNvSpPr txBox="1"/>
          <p:nvPr/>
        </p:nvSpPr>
        <p:spPr>
          <a:xfrm>
            <a:off x="402865" y="5196509"/>
            <a:ext cx="936475" cy="369332"/>
          </a:xfrm>
          <a:prstGeom prst="rect">
            <a:avLst/>
          </a:prstGeom>
          <a:noFill/>
        </p:spPr>
        <p:txBody>
          <a:bodyPr wrap="none" rtlCol="0">
            <a:spAutoFit/>
          </a:bodyPr>
          <a:lstStyle/>
          <a:p>
            <a:r>
              <a:rPr lang="en-US" dirty="0"/>
              <a:t>Base OS</a:t>
            </a:r>
          </a:p>
        </p:txBody>
      </p:sp>
      <p:sp>
        <p:nvSpPr>
          <p:cNvPr id="26" name="Rectangle 25"/>
          <p:cNvSpPr/>
          <p:nvPr/>
        </p:nvSpPr>
        <p:spPr>
          <a:xfrm>
            <a:off x="1679309" y="4195228"/>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Nvidia GPU/</a:t>
            </a:r>
            <a:r>
              <a:rPr lang="en-US" sz="2800" dirty="0" err="1">
                <a:solidFill>
                  <a:schemeClr val="tx1"/>
                </a:solidFill>
              </a:rPr>
              <a:t>Infiniband</a:t>
            </a:r>
            <a:r>
              <a:rPr lang="en-US" sz="2800" dirty="0">
                <a:solidFill>
                  <a:schemeClr val="tx1"/>
                </a:solidFill>
              </a:rPr>
              <a:t> (FPGA, other GPU, etc..)</a:t>
            </a:r>
          </a:p>
        </p:txBody>
      </p:sp>
      <p:sp>
        <p:nvSpPr>
          <p:cNvPr id="29" name="TextBox 28"/>
          <p:cNvSpPr txBox="1"/>
          <p:nvPr/>
        </p:nvSpPr>
        <p:spPr>
          <a:xfrm>
            <a:off x="254114" y="3425673"/>
            <a:ext cx="1470274" cy="646331"/>
          </a:xfrm>
          <a:prstGeom prst="rect">
            <a:avLst/>
          </a:prstGeom>
          <a:noFill/>
        </p:spPr>
        <p:txBody>
          <a:bodyPr wrap="none" rtlCol="0">
            <a:spAutoFit/>
          </a:bodyPr>
          <a:lstStyle/>
          <a:p>
            <a:r>
              <a:rPr lang="en-US" dirty="0"/>
              <a:t>Container</a:t>
            </a:r>
          </a:p>
          <a:p>
            <a:r>
              <a:rPr lang="en-US" dirty="0"/>
              <a:t>Orchestration</a:t>
            </a:r>
          </a:p>
        </p:txBody>
      </p:sp>
      <p:sp>
        <p:nvSpPr>
          <p:cNvPr id="30" name="Rectangle 29"/>
          <p:cNvSpPr/>
          <p:nvPr/>
        </p:nvSpPr>
        <p:spPr>
          <a:xfrm>
            <a:off x="1679308" y="3379166"/>
            <a:ext cx="9278499"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90718" y="2610488"/>
            <a:ext cx="1160767" cy="646331"/>
          </a:xfrm>
          <a:prstGeom prst="rect">
            <a:avLst/>
          </a:prstGeom>
          <a:noFill/>
        </p:spPr>
        <p:txBody>
          <a:bodyPr wrap="none" rtlCol="0">
            <a:spAutoFit/>
          </a:bodyPr>
          <a:lstStyle/>
          <a:p>
            <a:r>
              <a:rPr lang="en-US" dirty="0"/>
              <a:t>Filesystem</a:t>
            </a:r>
          </a:p>
          <a:p>
            <a:r>
              <a:rPr lang="en-US" dirty="0"/>
              <a:t>Plug-in</a:t>
            </a:r>
          </a:p>
        </p:txBody>
      </p:sp>
      <p:sp>
        <p:nvSpPr>
          <p:cNvPr id="38" name="Rectangle 37"/>
          <p:cNvSpPr/>
          <p:nvPr/>
        </p:nvSpPr>
        <p:spPr>
          <a:xfrm>
            <a:off x="1884237" y="1844840"/>
            <a:ext cx="1445002"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Interactive</a:t>
            </a:r>
          </a:p>
          <a:p>
            <a:pPr algn="ctr"/>
            <a:r>
              <a:rPr lang="en-US" dirty="0">
                <a:solidFill>
                  <a:schemeClr val="tx1"/>
                </a:solidFill>
              </a:rPr>
              <a:t>Workload</a:t>
            </a:r>
          </a:p>
        </p:txBody>
      </p:sp>
      <p:sp>
        <p:nvSpPr>
          <p:cNvPr id="39" name="Rectangle 38"/>
          <p:cNvSpPr/>
          <p:nvPr/>
        </p:nvSpPr>
        <p:spPr>
          <a:xfrm>
            <a:off x="3550825" y="1837656"/>
            <a:ext cx="1378408"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a:t>
            </a:r>
          </a:p>
        </p:txBody>
      </p:sp>
      <p:pic>
        <p:nvPicPr>
          <p:cNvPr id="48" name="Picture 12" descr="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7921" y="5176232"/>
            <a:ext cx="319201" cy="3984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Ubunt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46896" y="5174267"/>
            <a:ext cx="547752" cy="3757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0" descr=" "/>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73654" y="3479835"/>
            <a:ext cx="737509" cy="64988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0623" y="3532881"/>
            <a:ext cx="991951" cy="610431"/>
          </a:xfrm>
          <a:prstGeom prst="rect">
            <a:avLst/>
          </a:prstGeom>
        </p:spPr>
      </p:pic>
      <p:sp>
        <p:nvSpPr>
          <p:cNvPr id="55" name="Rectangle 54"/>
          <p:cNvSpPr/>
          <p:nvPr/>
        </p:nvSpPr>
        <p:spPr>
          <a:xfrm>
            <a:off x="1679309" y="5016828"/>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4912574" y="5196509"/>
            <a:ext cx="386644" cy="369332"/>
          </a:xfrm>
          <a:prstGeom prst="rect">
            <a:avLst/>
          </a:prstGeom>
          <a:noFill/>
        </p:spPr>
        <p:txBody>
          <a:bodyPr wrap="none" rtlCol="0">
            <a:spAutoFit/>
          </a:bodyPr>
          <a:lstStyle/>
          <a:p>
            <a:r>
              <a:rPr lang="en-US" dirty="0"/>
              <a:t>or</a:t>
            </a:r>
          </a:p>
        </p:txBody>
      </p:sp>
      <p:sp>
        <p:nvSpPr>
          <p:cNvPr id="57" name="TextBox 56"/>
          <p:cNvSpPr txBox="1"/>
          <p:nvPr/>
        </p:nvSpPr>
        <p:spPr>
          <a:xfrm>
            <a:off x="209836" y="4226017"/>
            <a:ext cx="1438022" cy="646331"/>
          </a:xfrm>
          <a:prstGeom prst="rect">
            <a:avLst/>
          </a:prstGeom>
          <a:noFill/>
        </p:spPr>
        <p:txBody>
          <a:bodyPr wrap="none" rtlCol="0">
            <a:spAutoFit/>
          </a:bodyPr>
          <a:lstStyle/>
          <a:p>
            <a:r>
              <a:rPr lang="en-US" dirty="0"/>
              <a:t>Pluggable</a:t>
            </a:r>
          </a:p>
          <a:p>
            <a:r>
              <a:rPr lang="en-US" dirty="0"/>
              <a:t>Device Driver</a:t>
            </a:r>
          </a:p>
        </p:txBody>
      </p:sp>
      <p:sp>
        <p:nvSpPr>
          <p:cNvPr id="58" name="Rectangle 57"/>
          <p:cNvSpPr/>
          <p:nvPr/>
        </p:nvSpPr>
        <p:spPr>
          <a:xfrm>
            <a:off x="6238247" y="4251992"/>
            <a:ext cx="3570514" cy="732082"/>
          </a:xfrm>
          <a:prstGeom prst="rect">
            <a:avLst/>
          </a:prstGeom>
          <a:solidFill>
            <a:schemeClr val="accent4">
              <a:lumMod val="40000"/>
              <a:lumOff val="60000"/>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p:cNvSpPr txBox="1"/>
          <p:nvPr/>
        </p:nvSpPr>
        <p:spPr>
          <a:xfrm>
            <a:off x="3283947" y="3407905"/>
            <a:ext cx="490840" cy="830997"/>
          </a:xfrm>
          <a:prstGeom prst="rect">
            <a:avLst/>
          </a:prstGeom>
          <a:noFill/>
        </p:spPr>
        <p:txBody>
          <a:bodyPr wrap="none" rtlCol="0">
            <a:spAutoFit/>
          </a:bodyPr>
          <a:lstStyle/>
          <a:p>
            <a:r>
              <a:rPr lang="en-US" sz="4800" dirty="0"/>
              <a:t>+</a:t>
            </a:r>
          </a:p>
        </p:txBody>
      </p:sp>
      <p:sp>
        <p:nvSpPr>
          <p:cNvPr id="31" name="Rectangle 30"/>
          <p:cNvSpPr/>
          <p:nvPr/>
        </p:nvSpPr>
        <p:spPr>
          <a:xfrm>
            <a:off x="1679309" y="2542614"/>
            <a:ext cx="9278500"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t="13864" b="31057"/>
          <a:stretch/>
        </p:blipFill>
        <p:spPr>
          <a:xfrm>
            <a:off x="2062573" y="2622574"/>
            <a:ext cx="1173849" cy="640768"/>
          </a:xfrm>
          <a:prstGeom prst="rect">
            <a:avLst/>
          </a:prstGeom>
        </p:spPr>
      </p:pic>
      <p:pic>
        <p:nvPicPr>
          <p:cNvPr id="3" name="Picture 2"/>
          <p:cNvPicPr>
            <a:picLocks noChangeAspect="1"/>
          </p:cNvPicPr>
          <p:nvPr/>
        </p:nvPicPr>
        <p:blipFill rotWithShape="1">
          <a:blip r:embed="rId10">
            <a:extLst>
              <a:ext uri="{28A0092B-C50C-407E-A947-70E740481C1C}">
                <a14:useLocalDpi xmlns:a14="http://schemas.microsoft.com/office/drawing/2010/main" val="0"/>
              </a:ext>
            </a:extLst>
          </a:blip>
          <a:srcRect t="10678" b="12847"/>
          <a:stretch/>
        </p:blipFill>
        <p:spPr>
          <a:xfrm>
            <a:off x="3550825" y="2595655"/>
            <a:ext cx="824602" cy="630617"/>
          </a:xfrm>
          <a:prstGeom prst="rect">
            <a:avLst/>
          </a:prstGeom>
        </p:spPr>
      </p:pic>
      <p:sp>
        <p:nvSpPr>
          <p:cNvPr id="5" name="AutoShape 2" descr="Image result for HDFS"/>
          <p:cNvSpPr>
            <a:spLocks noChangeAspect="1" noChangeArrowheads="1"/>
          </p:cNvSpPr>
          <p:nvPr/>
        </p:nvSpPr>
        <p:spPr bwMode="auto">
          <a:xfrm>
            <a:off x="5143500" y="2895600"/>
            <a:ext cx="19050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HDFS"/>
          <p:cNvSpPr>
            <a:spLocks noChangeAspect="1" noChangeArrowheads="1"/>
          </p:cNvSpPr>
          <p:nvPr/>
        </p:nvSpPr>
        <p:spPr bwMode="auto">
          <a:xfrm>
            <a:off x="10054745" y="2792143"/>
            <a:ext cx="19050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11">
            <a:extLst>
              <a:ext uri="{28A0092B-C50C-407E-A947-70E740481C1C}">
                <a14:useLocalDpi xmlns:a14="http://schemas.microsoft.com/office/drawing/2010/main" val="0"/>
              </a:ext>
            </a:extLst>
          </a:blip>
          <a:srcRect l="-1259" t="7140" r="1" b="17678"/>
          <a:stretch/>
        </p:blipFill>
        <p:spPr>
          <a:xfrm>
            <a:off x="4748936" y="2615582"/>
            <a:ext cx="934674" cy="693960"/>
          </a:xfrm>
          <a:prstGeom prst="rect">
            <a:avLst/>
          </a:prstGeom>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7941" y="2576868"/>
            <a:ext cx="1115900" cy="713569"/>
          </a:xfrm>
          <a:prstGeom prst="rect">
            <a:avLst/>
          </a:prstGeom>
        </p:spPr>
      </p:pic>
      <p:sp>
        <p:nvSpPr>
          <p:cNvPr id="40" name="Rectangle 39"/>
          <p:cNvSpPr/>
          <p:nvPr/>
        </p:nvSpPr>
        <p:spPr>
          <a:xfrm>
            <a:off x="1679308" y="1708195"/>
            <a:ext cx="9278501"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5104905" y="1837656"/>
            <a:ext cx="1801221"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Analytics</a:t>
            </a:r>
          </a:p>
        </p:txBody>
      </p:sp>
      <p:sp>
        <p:nvSpPr>
          <p:cNvPr id="42" name="Rectangle 41"/>
          <p:cNvSpPr/>
          <p:nvPr/>
        </p:nvSpPr>
        <p:spPr>
          <a:xfrm>
            <a:off x="7048500" y="1844840"/>
            <a:ext cx="2205624"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Inferencing/Serving</a:t>
            </a:r>
          </a:p>
        </p:txBody>
      </p:sp>
      <p:pic>
        <p:nvPicPr>
          <p:cNvPr id="14" name="Picture 13">
            <a:extLst>
              <a:ext uri="{FF2B5EF4-FFF2-40B4-BE49-F238E27FC236}">
                <a16:creationId xmlns:a16="http://schemas.microsoft.com/office/drawing/2014/main" id="{5A54969B-F9EC-4F92-A716-DFAA8EE2B139}"/>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090948" y="5847441"/>
            <a:ext cx="780290" cy="780290"/>
          </a:xfrm>
          <a:prstGeom prst="rect">
            <a:avLst/>
          </a:prstGeom>
        </p:spPr>
      </p:pic>
    </p:spTree>
    <p:extLst>
      <p:ext uri="{BB962C8B-B14F-4D97-AF65-F5344CB8AC3E}">
        <p14:creationId xmlns:p14="http://schemas.microsoft.com/office/powerpoint/2010/main" val="2270853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135E-31E0-4960-ABCE-C2718A936DE1}"/>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75BD2CE3-1934-4AD6-BA28-B09BC15B0D66}"/>
              </a:ext>
            </a:extLst>
          </p:cNvPr>
          <p:cNvSpPr>
            <a:spLocks noGrp="1"/>
          </p:cNvSpPr>
          <p:nvPr>
            <p:ph idx="1"/>
          </p:nvPr>
        </p:nvSpPr>
        <p:spPr/>
        <p:txBody>
          <a:bodyPr>
            <a:normAutofit/>
          </a:bodyPr>
          <a:lstStyle/>
          <a:p>
            <a:endParaRPr lang="en-US" dirty="0"/>
          </a:p>
          <a:p>
            <a:endParaRPr lang="en-US" dirty="0"/>
          </a:p>
          <a:p>
            <a:endParaRPr lang="en-US" dirty="0"/>
          </a:p>
          <a:p>
            <a:r>
              <a:rPr lang="en-US" dirty="0"/>
              <a:t>An open-source system for automating deployment, scaling, and management of containerized applications.</a:t>
            </a:r>
          </a:p>
          <a:p>
            <a:r>
              <a:rPr lang="en-US" dirty="0"/>
              <a:t>De-facto standard for container orchestration on a cluster as seen by the rapid adoption by almost all big and small companies</a:t>
            </a:r>
          </a:p>
          <a:p>
            <a:endParaRPr lang="en-US" dirty="0"/>
          </a:p>
          <a:p>
            <a:endParaRPr lang="en-US" dirty="0"/>
          </a:p>
        </p:txBody>
      </p:sp>
      <p:pic>
        <p:nvPicPr>
          <p:cNvPr id="9" name="Picture 8">
            <a:extLst>
              <a:ext uri="{FF2B5EF4-FFF2-40B4-BE49-F238E27FC236}">
                <a16:creationId xmlns:a16="http://schemas.microsoft.com/office/drawing/2014/main" id="{3CBA1990-C08F-40BF-B8B0-E9AE12618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948" y="860375"/>
            <a:ext cx="5143764" cy="1930499"/>
          </a:xfrm>
          <a:prstGeom prst="rect">
            <a:avLst/>
          </a:prstGeom>
        </p:spPr>
      </p:pic>
    </p:spTree>
    <p:extLst>
      <p:ext uri="{BB962C8B-B14F-4D97-AF65-F5344CB8AC3E}">
        <p14:creationId xmlns:p14="http://schemas.microsoft.com/office/powerpoint/2010/main" val="417381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C79A-94C9-493F-86CF-482FF8D3237B}"/>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6D84D467-B0BF-4DFF-9504-372956370875}"/>
              </a:ext>
            </a:extLst>
          </p:cNvPr>
          <p:cNvSpPr>
            <a:spLocks noGrp="1"/>
          </p:cNvSpPr>
          <p:nvPr>
            <p:ph idx="1"/>
          </p:nvPr>
        </p:nvSpPr>
        <p:spPr>
          <a:xfrm>
            <a:off x="503583" y="1497496"/>
            <a:ext cx="11125199" cy="4679467"/>
          </a:xfrm>
        </p:spPr>
        <p:txBody>
          <a:bodyPr/>
          <a:lstStyle/>
          <a:p>
            <a:r>
              <a:rPr lang="en-US" dirty="0"/>
              <a:t>Simple architecture – each node runs a single binary (kubelet) as a service</a:t>
            </a:r>
          </a:p>
          <a:p>
            <a:pPr lvl="1"/>
            <a:r>
              <a:rPr lang="en-US" dirty="0"/>
              <a:t>Kubelet advertises resources to API server</a:t>
            </a:r>
          </a:p>
          <a:p>
            <a:pPr lvl="1"/>
            <a:r>
              <a:rPr lang="en-US" dirty="0"/>
              <a:t>Kubelet maintains and launches containers using Docker engine API</a:t>
            </a:r>
          </a:p>
          <a:p>
            <a:r>
              <a:rPr lang="en-US" dirty="0"/>
              <a:t>Clients talk to cluster via API server which itself runs as a pod</a:t>
            </a:r>
          </a:p>
          <a:p>
            <a:r>
              <a:rPr lang="en-US" dirty="0"/>
              <a:t>Scheduler runs as another pod</a:t>
            </a:r>
          </a:p>
        </p:txBody>
      </p:sp>
      <p:sp>
        <p:nvSpPr>
          <p:cNvPr id="4" name="Rectangle 3">
            <a:extLst>
              <a:ext uri="{FF2B5EF4-FFF2-40B4-BE49-F238E27FC236}">
                <a16:creationId xmlns:a16="http://schemas.microsoft.com/office/drawing/2014/main" id="{F036585E-E08C-49CF-9C63-2CC9489DFF08}"/>
              </a:ext>
            </a:extLst>
          </p:cNvPr>
          <p:cNvSpPr/>
          <p:nvPr/>
        </p:nvSpPr>
        <p:spPr>
          <a:xfrm>
            <a:off x="3598471" y="3994459"/>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2</a:t>
            </a:r>
          </a:p>
        </p:txBody>
      </p:sp>
      <p:sp>
        <p:nvSpPr>
          <p:cNvPr id="5" name="Rectangle 4">
            <a:extLst>
              <a:ext uri="{FF2B5EF4-FFF2-40B4-BE49-F238E27FC236}">
                <a16:creationId xmlns:a16="http://schemas.microsoft.com/office/drawing/2014/main" id="{965D6B19-129C-4DF5-8A52-897A303B48C8}"/>
              </a:ext>
            </a:extLst>
          </p:cNvPr>
          <p:cNvSpPr/>
          <p:nvPr/>
        </p:nvSpPr>
        <p:spPr>
          <a:xfrm>
            <a:off x="1137371" y="3945421"/>
            <a:ext cx="1723769"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8" name="Rectangle 7">
            <a:extLst>
              <a:ext uri="{FF2B5EF4-FFF2-40B4-BE49-F238E27FC236}">
                <a16:creationId xmlns:a16="http://schemas.microsoft.com/office/drawing/2014/main" id="{07B5EF79-727C-4CF0-A9B1-27963678FC45}"/>
              </a:ext>
            </a:extLst>
          </p:cNvPr>
          <p:cNvSpPr/>
          <p:nvPr/>
        </p:nvSpPr>
        <p:spPr>
          <a:xfrm>
            <a:off x="6254571" y="3994458"/>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3</a:t>
            </a:r>
          </a:p>
        </p:txBody>
      </p:sp>
      <p:sp>
        <p:nvSpPr>
          <p:cNvPr id="9" name="Rectangle 8">
            <a:extLst>
              <a:ext uri="{FF2B5EF4-FFF2-40B4-BE49-F238E27FC236}">
                <a16:creationId xmlns:a16="http://schemas.microsoft.com/office/drawing/2014/main" id="{9E4D9589-F29A-4EAA-94CB-C425927B13D4}"/>
              </a:ext>
            </a:extLst>
          </p:cNvPr>
          <p:cNvSpPr/>
          <p:nvPr/>
        </p:nvSpPr>
        <p:spPr>
          <a:xfrm>
            <a:off x="8776405" y="3945421"/>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4</a:t>
            </a:r>
          </a:p>
        </p:txBody>
      </p:sp>
      <p:sp>
        <p:nvSpPr>
          <p:cNvPr id="10" name="Rectangle 9">
            <a:extLst>
              <a:ext uri="{FF2B5EF4-FFF2-40B4-BE49-F238E27FC236}">
                <a16:creationId xmlns:a16="http://schemas.microsoft.com/office/drawing/2014/main" id="{1415B613-9FCF-417A-848D-9F06FC120F82}"/>
              </a:ext>
            </a:extLst>
          </p:cNvPr>
          <p:cNvSpPr/>
          <p:nvPr/>
        </p:nvSpPr>
        <p:spPr>
          <a:xfrm>
            <a:off x="3661262" y="438966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7B403B-70B0-424D-A546-368B99B2BF03}"/>
              </a:ext>
            </a:extLst>
          </p:cNvPr>
          <p:cNvSpPr/>
          <p:nvPr/>
        </p:nvSpPr>
        <p:spPr>
          <a:xfrm>
            <a:off x="3661261" y="4389668"/>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2" name="Rectangle 11">
            <a:extLst>
              <a:ext uri="{FF2B5EF4-FFF2-40B4-BE49-F238E27FC236}">
                <a16:creationId xmlns:a16="http://schemas.microsoft.com/office/drawing/2014/main" id="{CC50865D-AC54-42B1-BA77-44A3B0019692}"/>
              </a:ext>
            </a:extLst>
          </p:cNvPr>
          <p:cNvSpPr/>
          <p:nvPr/>
        </p:nvSpPr>
        <p:spPr>
          <a:xfrm>
            <a:off x="3760654" y="4714347"/>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C238B1-7A69-4F37-88C4-3161CB13CEF7}"/>
              </a:ext>
            </a:extLst>
          </p:cNvPr>
          <p:cNvSpPr/>
          <p:nvPr/>
        </p:nvSpPr>
        <p:spPr>
          <a:xfrm>
            <a:off x="4157099" y="4714347"/>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199E2C-B410-403B-B5F6-B53215BE029E}"/>
              </a:ext>
            </a:extLst>
          </p:cNvPr>
          <p:cNvSpPr/>
          <p:nvPr/>
        </p:nvSpPr>
        <p:spPr>
          <a:xfrm>
            <a:off x="4463691" y="5072156"/>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7" name="Rectangle 16">
            <a:extLst>
              <a:ext uri="{FF2B5EF4-FFF2-40B4-BE49-F238E27FC236}">
                <a16:creationId xmlns:a16="http://schemas.microsoft.com/office/drawing/2014/main" id="{1CB1EC17-BAF8-4F52-B4BA-5D306056370C}"/>
              </a:ext>
            </a:extLst>
          </p:cNvPr>
          <p:cNvSpPr/>
          <p:nvPr/>
        </p:nvSpPr>
        <p:spPr>
          <a:xfrm>
            <a:off x="4563084" y="5396835"/>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BD5D6AD-15E5-4483-96B0-26381E6FAD3C}"/>
              </a:ext>
            </a:extLst>
          </p:cNvPr>
          <p:cNvSpPr/>
          <p:nvPr/>
        </p:nvSpPr>
        <p:spPr>
          <a:xfrm>
            <a:off x="6379877" y="4373102"/>
            <a:ext cx="1150122" cy="884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0" name="Rectangle 19">
            <a:extLst>
              <a:ext uri="{FF2B5EF4-FFF2-40B4-BE49-F238E27FC236}">
                <a16:creationId xmlns:a16="http://schemas.microsoft.com/office/drawing/2014/main" id="{FC283A7C-9949-4410-B3A6-7AB897DA52D1}"/>
              </a:ext>
            </a:extLst>
          </p:cNvPr>
          <p:cNvSpPr/>
          <p:nvPr/>
        </p:nvSpPr>
        <p:spPr>
          <a:xfrm>
            <a:off x="6479270" y="4697782"/>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EA44CFB-6EB1-43B4-837F-DD4820FA8B13}"/>
              </a:ext>
            </a:extLst>
          </p:cNvPr>
          <p:cNvSpPr/>
          <p:nvPr/>
        </p:nvSpPr>
        <p:spPr>
          <a:xfrm>
            <a:off x="6848161" y="4697781"/>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A7EB7D1-8FC5-4890-96DF-C82D4D436BF1}"/>
              </a:ext>
            </a:extLst>
          </p:cNvPr>
          <p:cNvSpPr/>
          <p:nvPr/>
        </p:nvSpPr>
        <p:spPr>
          <a:xfrm>
            <a:off x="6851467" y="4977461"/>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A98C5F-3EF8-4F78-9878-98F5AA1C3FE2}"/>
              </a:ext>
            </a:extLst>
          </p:cNvPr>
          <p:cNvSpPr/>
          <p:nvPr/>
        </p:nvSpPr>
        <p:spPr>
          <a:xfrm>
            <a:off x="1277588" y="4386351"/>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4" name="Rectangle 23">
            <a:extLst>
              <a:ext uri="{FF2B5EF4-FFF2-40B4-BE49-F238E27FC236}">
                <a16:creationId xmlns:a16="http://schemas.microsoft.com/office/drawing/2014/main" id="{A59ABD1E-1566-4717-AC5C-D8AB85023B52}"/>
              </a:ext>
            </a:extLst>
          </p:cNvPr>
          <p:cNvSpPr/>
          <p:nvPr/>
        </p:nvSpPr>
        <p:spPr>
          <a:xfrm>
            <a:off x="1417216" y="4728980"/>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25" name="Rectangle 24">
            <a:extLst>
              <a:ext uri="{FF2B5EF4-FFF2-40B4-BE49-F238E27FC236}">
                <a16:creationId xmlns:a16="http://schemas.microsoft.com/office/drawing/2014/main" id="{D9ADBC83-AEFB-42F9-870D-1D07C4725850}"/>
              </a:ext>
            </a:extLst>
          </p:cNvPr>
          <p:cNvSpPr/>
          <p:nvPr/>
        </p:nvSpPr>
        <p:spPr>
          <a:xfrm>
            <a:off x="1288693" y="5073169"/>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6" name="Rectangle 25">
            <a:extLst>
              <a:ext uri="{FF2B5EF4-FFF2-40B4-BE49-F238E27FC236}">
                <a16:creationId xmlns:a16="http://schemas.microsoft.com/office/drawing/2014/main" id="{7F748E97-7231-44AC-B64C-4904CC4BAE4C}"/>
              </a:ext>
            </a:extLst>
          </p:cNvPr>
          <p:cNvSpPr/>
          <p:nvPr/>
        </p:nvSpPr>
        <p:spPr>
          <a:xfrm>
            <a:off x="1428321" y="5415798"/>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cxnSp>
        <p:nvCxnSpPr>
          <p:cNvPr id="28" name="Straight Arrow Connector 27">
            <a:extLst>
              <a:ext uri="{FF2B5EF4-FFF2-40B4-BE49-F238E27FC236}">
                <a16:creationId xmlns:a16="http://schemas.microsoft.com/office/drawing/2014/main" id="{85C2B4A6-DBFF-4AC9-9A45-B26291E69B2E}"/>
              </a:ext>
            </a:extLst>
          </p:cNvPr>
          <p:cNvCxnSpPr/>
          <p:nvPr/>
        </p:nvCxnSpPr>
        <p:spPr>
          <a:xfrm flipV="1">
            <a:off x="1908313" y="5877339"/>
            <a:ext cx="0" cy="4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AF8152-641E-4553-8410-EDF5B17E3D47}"/>
              </a:ext>
            </a:extLst>
          </p:cNvPr>
          <p:cNvSpPr txBox="1"/>
          <p:nvPr/>
        </p:nvSpPr>
        <p:spPr>
          <a:xfrm>
            <a:off x="1013791" y="6288156"/>
            <a:ext cx="1974574" cy="369332"/>
          </a:xfrm>
          <a:prstGeom prst="rect">
            <a:avLst/>
          </a:prstGeom>
          <a:noFill/>
        </p:spPr>
        <p:txBody>
          <a:bodyPr wrap="square" rtlCol="0">
            <a:spAutoFit/>
          </a:bodyPr>
          <a:lstStyle/>
          <a:p>
            <a:pPr algn="ctr"/>
            <a:r>
              <a:rPr lang="en-US" dirty="0"/>
              <a:t>Master Node</a:t>
            </a:r>
          </a:p>
        </p:txBody>
      </p:sp>
      <p:sp>
        <p:nvSpPr>
          <p:cNvPr id="32" name="TextBox 31">
            <a:extLst>
              <a:ext uri="{FF2B5EF4-FFF2-40B4-BE49-F238E27FC236}">
                <a16:creationId xmlns:a16="http://schemas.microsoft.com/office/drawing/2014/main" id="{180B019E-19CC-448E-9FD0-6ADC47383683}"/>
              </a:ext>
            </a:extLst>
          </p:cNvPr>
          <p:cNvSpPr txBox="1"/>
          <p:nvPr/>
        </p:nvSpPr>
        <p:spPr>
          <a:xfrm>
            <a:off x="5881795" y="6258383"/>
            <a:ext cx="1974574" cy="369332"/>
          </a:xfrm>
          <a:prstGeom prst="rect">
            <a:avLst/>
          </a:prstGeom>
          <a:noFill/>
        </p:spPr>
        <p:txBody>
          <a:bodyPr wrap="square" rtlCol="0">
            <a:spAutoFit/>
          </a:bodyPr>
          <a:lstStyle/>
          <a:p>
            <a:pPr algn="ctr"/>
            <a:r>
              <a:rPr lang="en-US" dirty="0"/>
              <a:t>Worker Nodes</a:t>
            </a:r>
          </a:p>
        </p:txBody>
      </p:sp>
      <p:cxnSp>
        <p:nvCxnSpPr>
          <p:cNvPr id="34" name="Straight Arrow Connector 33">
            <a:extLst>
              <a:ext uri="{FF2B5EF4-FFF2-40B4-BE49-F238E27FC236}">
                <a16:creationId xmlns:a16="http://schemas.microsoft.com/office/drawing/2014/main" id="{05EA5623-25E3-406A-9310-8BA6A242CCDC}"/>
              </a:ext>
            </a:extLst>
          </p:cNvPr>
          <p:cNvCxnSpPr/>
          <p:nvPr/>
        </p:nvCxnSpPr>
        <p:spPr>
          <a:xfrm flipH="1" flipV="1">
            <a:off x="4697896" y="5877339"/>
            <a:ext cx="2007704" cy="38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2CE147-08DC-4394-AD77-7115BC837878}"/>
              </a:ext>
            </a:extLst>
          </p:cNvPr>
          <p:cNvCxnSpPr/>
          <p:nvPr/>
        </p:nvCxnSpPr>
        <p:spPr>
          <a:xfrm flipV="1">
            <a:off x="7089913" y="5877339"/>
            <a:ext cx="0" cy="38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14DCBE2-FA86-40D2-814C-978F31540E5B}"/>
              </a:ext>
            </a:extLst>
          </p:cNvPr>
          <p:cNvCxnSpPr/>
          <p:nvPr/>
        </p:nvCxnSpPr>
        <p:spPr>
          <a:xfrm flipV="1">
            <a:off x="7699513" y="5877339"/>
            <a:ext cx="1457739" cy="4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58CC83E-28D8-418D-829D-B170AB67C1B5}"/>
              </a:ext>
            </a:extLst>
          </p:cNvPr>
          <p:cNvSpPr/>
          <p:nvPr/>
        </p:nvSpPr>
        <p:spPr>
          <a:xfrm>
            <a:off x="8838860" y="4216004"/>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3" name="Rectangle 42">
            <a:extLst>
              <a:ext uri="{FF2B5EF4-FFF2-40B4-BE49-F238E27FC236}">
                <a16:creationId xmlns:a16="http://schemas.microsoft.com/office/drawing/2014/main" id="{5FE9D685-8706-4356-85B3-86CA5ACCAE6D}"/>
              </a:ext>
            </a:extLst>
          </p:cNvPr>
          <p:cNvSpPr/>
          <p:nvPr/>
        </p:nvSpPr>
        <p:spPr>
          <a:xfrm>
            <a:off x="9000720" y="452543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2FAB6ED-EA43-4255-9E43-661B99462920}"/>
              </a:ext>
            </a:extLst>
          </p:cNvPr>
          <p:cNvSpPr/>
          <p:nvPr/>
        </p:nvSpPr>
        <p:spPr>
          <a:xfrm>
            <a:off x="9689348" y="4386351"/>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5" name="Rectangle 44">
            <a:extLst>
              <a:ext uri="{FF2B5EF4-FFF2-40B4-BE49-F238E27FC236}">
                <a16:creationId xmlns:a16="http://schemas.microsoft.com/office/drawing/2014/main" id="{17CC0CE2-7017-4082-8649-4276C4FFC54C}"/>
              </a:ext>
            </a:extLst>
          </p:cNvPr>
          <p:cNvSpPr/>
          <p:nvPr/>
        </p:nvSpPr>
        <p:spPr>
          <a:xfrm>
            <a:off x="9851208" y="4695786"/>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CAC6330-B37E-42E6-B549-BFFACB16C0B2}"/>
              </a:ext>
            </a:extLst>
          </p:cNvPr>
          <p:cNvSpPr/>
          <p:nvPr/>
        </p:nvSpPr>
        <p:spPr>
          <a:xfrm>
            <a:off x="8952017" y="4999960"/>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7" name="Rectangle 46">
            <a:extLst>
              <a:ext uri="{FF2B5EF4-FFF2-40B4-BE49-F238E27FC236}">
                <a16:creationId xmlns:a16="http://schemas.microsoft.com/office/drawing/2014/main" id="{84E04A56-215F-4EEE-9147-2B111A14FE75}"/>
              </a:ext>
            </a:extLst>
          </p:cNvPr>
          <p:cNvSpPr/>
          <p:nvPr/>
        </p:nvSpPr>
        <p:spPr>
          <a:xfrm>
            <a:off x="9113877" y="5309395"/>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902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7746-8DAA-4A17-B3E9-FA0CC8DE8394}"/>
              </a:ext>
            </a:extLst>
          </p:cNvPr>
          <p:cNvSpPr>
            <a:spLocks noGrp="1"/>
          </p:cNvSpPr>
          <p:nvPr>
            <p:ph type="title"/>
          </p:nvPr>
        </p:nvSpPr>
        <p:spPr>
          <a:xfrm>
            <a:off x="228319" y="129357"/>
            <a:ext cx="10515600" cy="1325563"/>
          </a:xfrm>
        </p:spPr>
        <p:txBody>
          <a:bodyPr/>
          <a:lstStyle/>
          <a:p>
            <a:r>
              <a:rPr lang="en-US" dirty="0"/>
              <a:t>Extending device </a:t>
            </a:r>
            <a:r>
              <a:rPr lang="en-US" dirty="0" smtClean="0"/>
              <a:t>support</a:t>
            </a:r>
            <a:br>
              <a:rPr lang="en-US" dirty="0" smtClean="0"/>
            </a:br>
            <a:r>
              <a:rPr lang="en-US" dirty="0" smtClean="0"/>
              <a:t>(</a:t>
            </a:r>
            <a:r>
              <a:rPr lang="en-US" dirty="0" err="1" smtClean="0"/>
              <a:t>KubeGPU</a:t>
            </a:r>
            <a:r>
              <a:rPr lang="en-US" dirty="0" smtClean="0"/>
              <a:t>)</a:t>
            </a:r>
            <a:endParaRPr lang="en-US" dirty="0"/>
          </a:p>
        </p:txBody>
      </p:sp>
      <p:sp>
        <p:nvSpPr>
          <p:cNvPr id="4" name="Rectangle 3">
            <a:extLst>
              <a:ext uri="{FF2B5EF4-FFF2-40B4-BE49-F238E27FC236}">
                <a16:creationId xmlns:a16="http://schemas.microsoft.com/office/drawing/2014/main" id="{BC12B2DB-FED6-42AE-A223-19E338AE87B1}"/>
              </a:ext>
            </a:extLst>
          </p:cNvPr>
          <p:cNvSpPr/>
          <p:nvPr/>
        </p:nvSpPr>
        <p:spPr>
          <a:xfrm>
            <a:off x="6812694" y="864352"/>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2</a:t>
            </a:r>
          </a:p>
        </p:txBody>
      </p:sp>
      <p:sp>
        <p:nvSpPr>
          <p:cNvPr id="5" name="Rectangle 4">
            <a:extLst>
              <a:ext uri="{FF2B5EF4-FFF2-40B4-BE49-F238E27FC236}">
                <a16:creationId xmlns:a16="http://schemas.microsoft.com/office/drawing/2014/main" id="{16CA052E-EAA9-45F0-AEF5-E1C72FDCB098}"/>
              </a:ext>
            </a:extLst>
          </p:cNvPr>
          <p:cNvSpPr/>
          <p:nvPr/>
        </p:nvSpPr>
        <p:spPr>
          <a:xfrm>
            <a:off x="1916957" y="1942049"/>
            <a:ext cx="1914725" cy="2878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6" name="Rectangle 5">
            <a:extLst>
              <a:ext uri="{FF2B5EF4-FFF2-40B4-BE49-F238E27FC236}">
                <a16:creationId xmlns:a16="http://schemas.microsoft.com/office/drawing/2014/main" id="{E11A5704-6D63-4C5B-B90A-6BD81C8C9216}"/>
              </a:ext>
            </a:extLst>
          </p:cNvPr>
          <p:cNvSpPr/>
          <p:nvPr/>
        </p:nvSpPr>
        <p:spPr>
          <a:xfrm>
            <a:off x="6822474" y="2891046"/>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3</a:t>
            </a:r>
          </a:p>
        </p:txBody>
      </p:sp>
      <p:sp>
        <p:nvSpPr>
          <p:cNvPr id="7" name="Rectangle 6">
            <a:extLst>
              <a:ext uri="{FF2B5EF4-FFF2-40B4-BE49-F238E27FC236}">
                <a16:creationId xmlns:a16="http://schemas.microsoft.com/office/drawing/2014/main" id="{98CC40AC-B550-4D14-9CBB-CBDCD652D314}"/>
              </a:ext>
            </a:extLst>
          </p:cNvPr>
          <p:cNvSpPr/>
          <p:nvPr/>
        </p:nvSpPr>
        <p:spPr>
          <a:xfrm>
            <a:off x="6812694" y="4862218"/>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4</a:t>
            </a:r>
          </a:p>
        </p:txBody>
      </p:sp>
      <p:sp>
        <p:nvSpPr>
          <p:cNvPr id="8" name="Rectangle 7">
            <a:extLst>
              <a:ext uri="{FF2B5EF4-FFF2-40B4-BE49-F238E27FC236}">
                <a16:creationId xmlns:a16="http://schemas.microsoft.com/office/drawing/2014/main" id="{3283E408-541D-45D7-87DC-58C3553C0ADD}"/>
              </a:ext>
            </a:extLst>
          </p:cNvPr>
          <p:cNvSpPr/>
          <p:nvPr/>
        </p:nvSpPr>
        <p:spPr>
          <a:xfrm>
            <a:off x="6875484" y="1259561"/>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9" name="Rectangle 8">
            <a:extLst>
              <a:ext uri="{FF2B5EF4-FFF2-40B4-BE49-F238E27FC236}">
                <a16:creationId xmlns:a16="http://schemas.microsoft.com/office/drawing/2014/main" id="{B9176D0A-4E63-43E1-AC7C-96DE16A99375}"/>
              </a:ext>
            </a:extLst>
          </p:cNvPr>
          <p:cNvSpPr/>
          <p:nvPr/>
        </p:nvSpPr>
        <p:spPr>
          <a:xfrm>
            <a:off x="6974877"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3B186A-3409-41E7-AEB7-B5A2CBB90954}"/>
              </a:ext>
            </a:extLst>
          </p:cNvPr>
          <p:cNvSpPr/>
          <p:nvPr/>
        </p:nvSpPr>
        <p:spPr>
          <a:xfrm>
            <a:off x="7371322"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E571D9-6976-4C52-A05D-88ADEE154FBE}"/>
              </a:ext>
            </a:extLst>
          </p:cNvPr>
          <p:cNvSpPr/>
          <p:nvPr/>
        </p:nvSpPr>
        <p:spPr>
          <a:xfrm>
            <a:off x="7677914" y="1942049"/>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2" name="Rectangle 11">
            <a:extLst>
              <a:ext uri="{FF2B5EF4-FFF2-40B4-BE49-F238E27FC236}">
                <a16:creationId xmlns:a16="http://schemas.microsoft.com/office/drawing/2014/main" id="{7B466749-A2FF-4DAC-93AA-C6B50C678C4C}"/>
              </a:ext>
            </a:extLst>
          </p:cNvPr>
          <p:cNvSpPr/>
          <p:nvPr/>
        </p:nvSpPr>
        <p:spPr>
          <a:xfrm>
            <a:off x="7777307" y="2266728"/>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C5EF5A-B5BA-4CF9-AE5A-22360FF85C00}"/>
              </a:ext>
            </a:extLst>
          </p:cNvPr>
          <p:cNvSpPr/>
          <p:nvPr/>
        </p:nvSpPr>
        <p:spPr>
          <a:xfrm>
            <a:off x="6947780" y="3269690"/>
            <a:ext cx="1150122" cy="884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4" name="Rectangle 13">
            <a:extLst>
              <a:ext uri="{FF2B5EF4-FFF2-40B4-BE49-F238E27FC236}">
                <a16:creationId xmlns:a16="http://schemas.microsoft.com/office/drawing/2014/main" id="{CCF034C4-8CAC-47D6-A8BA-692FD46E3804}"/>
              </a:ext>
            </a:extLst>
          </p:cNvPr>
          <p:cNvSpPr/>
          <p:nvPr/>
        </p:nvSpPr>
        <p:spPr>
          <a:xfrm>
            <a:off x="7047173" y="359437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485408-DBD9-4D71-B45C-93EF12C0E4C7}"/>
              </a:ext>
            </a:extLst>
          </p:cNvPr>
          <p:cNvSpPr/>
          <p:nvPr/>
        </p:nvSpPr>
        <p:spPr>
          <a:xfrm>
            <a:off x="7416064" y="359436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E0DB82F-F88B-4584-9ABC-57A1EFD35B71}"/>
              </a:ext>
            </a:extLst>
          </p:cNvPr>
          <p:cNvSpPr/>
          <p:nvPr/>
        </p:nvSpPr>
        <p:spPr>
          <a:xfrm>
            <a:off x="7419370" y="387404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EDB9215-BCAD-4D98-9902-F3F563583CAD}"/>
              </a:ext>
            </a:extLst>
          </p:cNvPr>
          <p:cNvSpPr/>
          <p:nvPr/>
        </p:nvSpPr>
        <p:spPr>
          <a:xfrm>
            <a:off x="2228677" y="2412390"/>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8" name="Rectangle 17">
            <a:extLst>
              <a:ext uri="{FF2B5EF4-FFF2-40B4-BE49-F238E27FC236}">
                <a16:creationId xmlns:a16="http://schemas.microsoft.com/office/drawing/2014/main" id="{51CB774D-2FFE-4BEF-A452-247EFC406793}"/>
              </a:ext>
            </a:extLst>
          </p:cNvPr>
          <p:cNvSpPr/>
          <p:nvPr/>
        </p:nvSpPr>
        <p:spPr>
          <a:xfrm>
            <a:off x="2368305" y="2755019"/>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19" name="Rectangle 18">
            <a:extLst>
              <a:ext uri="{FF2B5EF4-FFF2-40B4-BE49-F238E27FC236}">
                <a16:creationId xmlns:a16="http://schemas.microsoft.com/office/drawing/2014/main" id="{E801C49D-687A-4B76-A177-5FF68876EF18}"/>
              </a:ext>
            </a:extLst>
          </p:cNvPr>
          <p:cNvSpPr/>
          <p:nvPr/>
        </p:nvSpPr>
        <p:spPr>
          <a:xfrm>
            <a:off x="2189695" y="4029723"/>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0" name="Rectangle 19">
            <a:extLst>
              <a:ext uri="{FF2B5EF4-FFF2-40B4-BE49-F238E27FC236}">
                <a16:creationId xmlns:a16="http://schemas.microsoft.com/office/drawing/2014/main" id="{B8926FAE-BCE5-446A-8F1A-232DE98683CA}"/>
              </a:ext>
            </a:extLst>
          </p:cNvPr>
          <p:cNvSpPr/>
          <p:nvPr/>
        </p:nvSpPr>
        <p:spPr>
          <a:xfrm>
            <a:off x="2329323" y="4372352"/>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sp>
        <p:nvSpPr>
          <p:cNvPr id="21" name="TextBox 20">
            <a:extLst>
              <a:ext uri="{FF2B5EF4-FFF2-40B4-BE49-F238E27FC236}">
                <a16:creationId xmlns:a16="http://schemas.microsoft.com/office/drawing/2014/main" id="{4838D735-2254-4D76-BF84-50E751F80778}"/>
              </a:ext>
            </a:extLst>
          </p:cNvPr>
          <p:cNvSpPr txBox="1"/>
          <p:nvPr/>
        </p:nvSpPr>
        <p:spPr>
          <a:xfrm>
            <a:off x="1857108" y="4830829"/>
            <a:ext cx="1974574" cy="369332"/>
          </a:xfrm>
          <a:prstGeom prst="rect">
            <a:avLst/>
          </a:prstGeom>
          <a:noFill/>
        </p:spPr>
        <p:txBody>
          <a:bodyPr wrap="square" rtlCol="0">
            <a:spAutoFit/>
          </a:bodyPr>
          <a:lstStyle/>
          <a:p>
            <a:pPr algn="ctr"/>
            <a:r>
              <a:rPr lang="en-US" dirty="0"/>
              <a:t>Master Node</a:t>
            </a:r>
          </a:p>
        </p:txBody>
      </p:sp>
      <p:sp>
        <p:nvSpPr>
          <p:cNvPr id="22" name="TextBox 21">
            <a:extLst>
              <a:ext uri="{FF2B5EF4-FFF2-40B4-BE49-F238E27FC236}">
                <a16:creationId xmlns:a16="http://schemas.microsoft.com/office/drawing/2014/main" id="{07BBC064-D14F-4536-AFEB-BD76944E3D14}"/>
              </a:ext>
            </a:extLst>
          </p:cNvPr>
          <p:cNvSpPr txBox="1"/>
          <p:nvPr/>
        </p:nvSpPr>
        <p:spPr>
          <a:xfrm>
            <a:off x="6785990" y="482578"/>
            <a:ext cx="1974574" cy="369332"/>
          </a:xfrm>
          <a:prstGeom prst="rect">
            <a:avLst/>
          </a:prstGeom>
          <a:noFill/>
        </p:spPr>
        <p:txBody>
          <a:bodyPr wrap="square" rtlCol="0">
            <a:spAutoFit/>
          </a:bodyPr>
          <a:lstStyle/>
          <a:p>
            <a:pPr algn="ctr"/>
            <a:r>
              <a:rPr lang="en-US" dirty="0"/>
              <a:t>Worker Nodes</a:t>
            </a:r>
          </a:p>
        </p:txBody>
      </p:sp>
      <p:sp>
        <p:nvSpPr>
          <p:cNvPr id="23" name="Rectangle 22">
            <a:extLst>
              <a:ext uri="{FF2B5EF4-FFF2-40B4-BE49-F238E27FC236}">
                <a16:creationId xmlns:a16="http://schemas.microsoft.com/office/drawing/2014/main" id="{A2D878B8-1831-49BB-9BDE-C310EA39C675}"/>
              </a:ext>
            </a:extLst>
          </p:cNvPr>
          <p:cNvSpPr/>
          <p:nvPr/>
        </p:nvSpPr>
        <p:spPr>
          <a:xfrm>
            <a:off x="6875149" y="5132801"/>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4" name="Rectangle 23">
            <a:extLst>
              <a:ext uri="{FF2B5EF4-FFF2-40B4-BE49-F238E27FC236}">
                <a16:creationId xmlns:a16="http://schemas.microsoft.com/office/drawing/2014/main" id="{AEB12553-D3C6-4200-9574-B8A7F5ADFB7F}"/>
              </a:ext>
            </a:extLst>
          </p:cNvPr>
          <p:cNvSpPr/>
          <p:nvPr/>
        </p:nvSpPr>
        <p:spPr>
          <a:xfrm>
            <a:off x="7037009" y="5442236"/>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90FF3EE-12EE-4791-BDEE-981B726937B2}"/>
              </a:ext>
            </a:extLst>
          </p:cNvPr>
          <p:cNvSpPr/>
          <p:nvPr/>
        </p:nvSpPr>
        <p:spPr>
          <a:xfrm>
            <a:off x="7725637" y="5303148"/>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6" name="Rectangle 25">
            <a:extLst>
              <a:ext uri="{FF2B5EF4-FFF2-40B4-BE49-F238E27FC236}">
                <a16:creationId xmlns:a16="http://schemas.microsoft.com/office/drawing/2014/main" id="{68565C77-C10B-4DBE-A891-6DEA0DC64068}"/>
              </a:ext>
            </a:extLst>
          </p:cNvPr>
          <p:cNvSpPr/>
          <p:nvPr/>
        </p:nvSpPr>
        <p:spPr>
          <a:xfrm>
            <a:off x="7887497" y="5612583"/>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DBDD5FD-5CFA-431D-833D-ED550BABF49E}"/>
              </a:ext>
            </a:extLst>
          </p:cNvPr>
          <p:cNvSpPr/>
          <p:nvPr/>
        </p:nvSpPr>
        <p:spPr>
          <a:xfrm>
            <a:off x="6988306" y="5916757"/>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8" name="Rectangle 27">
            <a:extLst>
              <a:ext uri="{FF2B5EF4-FFF2-40B4-BE49-F238E27FC236}">
                <a16:creationId xmlns:a16="http://schemas.microsoft.com/office/drawing/2014/main" id="{4BDD2424-DDFC-4325-ABBE-A7F87FC02107}"/>
              </a:ext>
            </a:extLst>
          </p:cNvPr>
          <p:cNvSpPr/>
          <p:nvPr/>
        </p:nvSpPr>
        <p:spPr>
          <a:xfrm>
            <a:off x="7150166" y="6226192"/>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6D832EA2-3C2A-497B-A6C9-3024E04AA746}"/>
              </a:ext>
            </a:extLst>
          </p:cNvPr>
          <p:cNvCxnSpPr>
            <a:cxnSpLocks/>
          </p:cNvCxnSpPr>
          <p:nvPr/>
        </p:nvCxnSpPr>
        <p:spPr>
          <a:xfrm flipH="1">
            <a:off x="3290175" y="1867465"/>
            <a:ext cx="3354419" cy="855915"/>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D8163-3E75-4608-8779-A86E3514D103}"/>
              </a:ext>
            </a:extLst>
          </p:cNvPr>
          <p:cNvCxnSpPr>
            <a:cxnSpLocks/>
          </p:cNvCxnSpPr>
          <p:nvPr/>
        </p:nvCxnSpPr>
        <p:spPr>
          <a:xfrm flipH="1" flipV="1">
            <a:off x="3290175" y="2997452"/>
            <a:ext cx="3423464" cy="634189"/>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B38EBF-F581-4C37-8CD7-6346DFF5A308}"/>
              </a:ext>
            </a:extLst>
          </p:cNvPr>
          <p:cNvCxnSpPr>
            <a:cxnSpLocks/>
          </p:cNvCxnSpPr>
          <p:nvPr/>
        </p:nvCxnSpPr>
        <p:spPr>
          <a:xfrm flipH="1" flipV="1">
            <a:off x="3055065" y="2997452"/>
            <a:ext cx="3626887" cy="2680517"/>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F36A09-6C2A-46EE-B8D5-761799FA3249}"/>
              </a:ext>
            </a:extLst>
          </p:cNvPr>
          <p:cNvSpPr txBox="1"/>
          <p:nvPr/>
        </p:nvSpPr>
        <p:spPr>
          <a:xfrm>
            <a:off x="4528454" y="2209066"/>
            <a:ext cx="1705429" cy="923330"/>
          </a:xfrm>
          <a:prstGeom prst="rect">
            <a:avLst/>
          </a:prstGeom>
          <a:noFill/>
        </p:spPr>
        <p:txBody>
          <a:bodyPr wrap="square" rtlCol="0">
            <a:spAutoFit/>
          </a:bodyPr>
          <a:lstStyle/>
          <a:p>
            <a:pPr algn="ctr"/>
            <a:r>
              <a:rPr lang="en-US" dirty="0"/>
              <a:t>Resource Advertisement</a:t>
            </a:r>
          </a:p>
          <a:p>
            <a:pPr algn="ctr"/>
            <a:r>
              <a:rPr lang="en-US" dirty="0"/>
              <a:t>CPU, memory</a:t>
            </a:r>
          </a:p>
        </p:txBody>
      </p:sp>
      <p:sp>
        <p:nvSpPr>
          <p:cNvPr id="33" name="Freeform: Shape 32">
            <a:extLst>
              <a:ext uri="{FF2B5EF4-FFF2-40B4-BE49-F238E27FC236}">
                <a16:creationId xmlns:a16="http://schemas.microsoft.com/office/drawing/2014/main" id="{7B5AAF1E-365B-4AF1-BBB6-BA94E8F80A7B}"/>
              </a:ext>
            </a:extLst>
          </p:cNvPr>
          <p:cNvSpPr/>
          <p:nvPr/>
        </p:nvSpPr>
        <p:spPr>
          <a:xfrm>
            <a:off x="1221009" y="2757714"/>
            <a:ext cx="827339" cy="1516743"/>
          </a:xfrm>
          <a:custGeom>
            <a:avLst/>
            <a:gdLst>
              <a:gd name="connsiteX0" fmla="*/ 827339 w 827339"/>
              <a:gd name="connsiteY0" fmla="*/ 0 h 1516743"/>
              <a:gd name="connsiteX1" fmla="*/ 24 w 827339"/>
              <a:gd name="connsiteY1" fmla="*/ 508000 h 1516743"/>
              <a:gd name="connsiteX2" fmla="*/ 805567 w 827339"/>
              <a:gd name="connsiteY2" fmla="*/ 1516743 h 1516743"/>
            </a:gdLst>
            <a:ahLst/>
            <a:cxnLst>
              <a:cxn ang="0">
                <a:pos x="connsiteX0" y="connsiteY0"/>
              </a:cxn>
              <a:cxn ang="0">
                <a:pos x="connsiteX1" y="connsiteY1"/>
              </a:cxn>
              <a:cxn ang="0">
                <a:pos x="connsiteX2" y="connsiteY2"/>
              </a:cxn>
            </a:cxnLst>
            <a:rect l="l" t="t" r="r" b="b"/>
            <a:pathLst>
              <a:path w="827339" h="1516743">
                <a:moveTo>
                  <a:pt x="827339" y="0"/>
                </a:moveTo>
                <a:cubicBezTo>
                  <a:pt x="415496" y="127605"/>
                  <a:pt x="3653" y="255210"/>
                  <a:pt x="24" y="508000"/>
                </a:cubicBezTo>
                <a:cubicBezTo>
                  <a:pt x="-3605" y="760790"/>
                  <a:pt x="400981" y="1138766"/>
                  <a:pt x="805567" y="1516743"/>
                </a:cubicBezTo>
              </a:path>
            </a:pathLst>
          </a:custGeom>
          <a:noFill/>
          <a:ln w="25400">
            <a:solidFill>
              <a:schemeClr val="accent6">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F841FCB-8227-428D-BDC0-B29FBE74DC27}"/>
              </a:ext>
            </a:extLst>
          </p:cNvPr>
          <p:cNvSpPr txBox="1"/>
          <p:nvPr/>
        </p:nvSpPr>
        <p:spPr>
          <a:xfrm>
            <a:off x="682964" y="2201342"/>
            <a:ext cx="1335315" cy="646331"/>
          </a:xfrm>
          <a:prstGeom prst="rect">
            <a:avLst/>
          </a:prstGeom>
          <a:noFill/>
        </p:spPr>
        <p:txBody>
          <a:bodyPr wrap="square" rtlCol="0">
            <a:spAutoFit/>
          </a:bodyPr>
          <a:lstStyle/>
          <a:p>
            <a:pPr algn="ctr"/>
            <a:r>
              <a:rPr lang="en-US" dirty="0"/>
              <a:t>Pod Placement</a:t>
            </a:r>
          </a:p>
        </p:txBody>
      </p:sp>
      <p:cxnSp>
        <p:nvCxnSpPr>
          <p:cNvPr id="35" name="Straight Arrow Connector 34">
            <a:extLst>
              <a:ext uri="{FF2B5EF4-FFF2-40B4-BE49-F238E27FC236}">
                <a16:creationId xmlns:a16="http://schemas.microsoft.com/office/drawing/2014/main" id="{32D97BB4-09DB-4A02-957C-C9B61B351FA3}"/>
              </a:ext>
            </a:extLst>
          </p:cNvPr>
          <p:cNvCxnSpPr/>
          <p:nvPr/>
        </p:nvCxnSpPr>
        <p:spPr>
          <a:xfrm flipV="1">
            <a:off x="3673948" y="4153729"/>
            <a:ext cx="2970646" cy="31834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36A7A97-CB61-4C84-839A-47B21A7BB996}"/>
              </a:ext>
            </a:extLst>
          </p:cNvPr>
          <p:cNvSpPr txBox="1"/>
          <p:nvPr/>
        </p:nvSpPr>
        <p:spPr>
          <a:xfrm>
            <a:off x="4863838" y="3693528"/>
            <a:ext cx="1335315" cy="646331"/>
          </a:xfrm>
          <a:prstGeom prst="rect">
            <a:avLst/>
          </a:prstGeom>
          <a:noFill/>
        </p:spPr>
        <p:txBody>
          <a:bodyPr wrap="square" rtlCol="0">
            <a:spAutoFit/>
          </a:bodyPr>
          <a:lstStyle/>
          <a:p>
            <a:pPr algn="ctr"/>
            <a:r>
              <a:rPr lang="en-US" dirty="0"/>
              <a:t>Pod Creation</a:t>
            </a:r>
          </a:p>
        </p:txBody>
      </p:sp>
      <p:sp>
        <p:nvSpPr>
          <p:cNvPr id="37" name="Rectangle 36">
            <a:extLst>
              <a:ext uri="{FF2B5EF4-FFF2-40B4-BE49-F238E27FC236}">
                <a16:creationId xmlns:a16="http://schemas.microsoft.com/office/drawing/2014/main" id="{8D726B6D-DF30-4D02-B481-BE8851C0558C}"/>
              </a:ext>
            </a:extLst>
          </p:cNvPr>
          <p:cNvSpPr/>
          <p:nvPr/>
        </p:nvSpPr>
        <p:spPr>
          <a:xfrm>
            <a:off x="10032449" y="787498"/>
            <a:ext cx="1800513" cy="147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Device Plugin or custom Container Runtime Interface (CRI)</a:t>
            </a:r>
          </a:p>
        </p:txBody>
      </p:sp>
      <p:cxnSp>
        <p:nvCxnSpPr>
          <p:cNvPr id="38" name="Straight Arrow Connector 37">
            <a:extLst>
              <a:ext uri="{FF2B5EF4-FFF2-40B4-BE49-F238E27FC236}">
                <a16:creationId xmlns:a16="http://schemas.microsoft.com/office/drawing/2014/main" id="{52A3881B-DF23-4F8F-87AA-69420A553382}"/>
              </a:ext>
            </a:extLst>
          </p:cNvPr>
          <p:cNvCxnSpPr>
            <a:cxnSpLocks/>
          </p:cNvCxnSpPr>
          <p:nvPr/>
        </p:nvCxnSpPr>
        <p:spPr>
          <a:xfrm flipH="1">
            <a:off x="8760564" y="1444691"/>
            <a:ext cx="1210324" cy="262131"/>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A84C4AE-763A-4E8E-8458-232234FE9812}"/>
              </a:ext>
            </a:extLst>
          </p:cNvPr>
          <p:cNvSpPr txBox="1"/>
          <p:nvPr/>
        </p:nvSpPr>
        <p:spPr>
          <a:xfrm>
            <a:off x="8355058" y="680671"/>
            <a:ext cx="1900056" cy="923330"/>
          </a:xfrm>
          <a:prstGeom prst="rect">
            <a:avLst/>
          </a:prstGeom>
          <a:noFill/>
        </p:spPr>
        <p:txBody>
          <a:bodyPr wrap="square" rtlCol="0">
            <a:spAutoFit/>
          </a:bodyPr>
          <a:lstStyle/>
          <a:p>
            <a:pPr algn="ctr"/>
            <a:r>
              <a:rPr lang="en-US" dirty="0"/>
              <a:t>Advertise Extended Resources</a:t>
            </a:r>
          </a:p>
        </p:txBody>
      </p:sp>
      <p:cxnSp>
        <p:nvCxnSpPr>
          <p:cNvPr id="43" name="Straight Arrow Connector 42">
            <a:extLst>
              <a:ext uri="{FF2B5EF4-FFF2-40B4-BE49-F238E27FC236}">
                <a16:creationId xmlns:a16="http://schemas.microsoft.com/office/drawing/2014/main" id="{58AC7A02-EEC7-42FD-BA09-7477626CD449}"/>
              </a:ext>
            </a:extLst>
          </p:cNvPr>
          <p:cNvCxnSpPr>
            <a:cxnSpLocks/>
          </p:cNvCxnSpPr>
          <p:nvPr/>
        </p:nvCxnSpPr>
        <p:spPr>
          <a:xfrm flipV="1">
            <a:off x="8728581" y="1802094"/>
            <a:ext cx="1242307" cy="3063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F7E98-1D0F-4F21-BDBB-B92A7A26E380}"/>
              </a:ext>
            </a:extLst>
          </p:cNvPr>
          <p:cNvSpPr txBox="1"/>
          <p:nvPr/>
        </p:nvSpPr>
        <p:spPr>
          <a:xfrm>
            <a:off x="8641451" y="2050228"/>
            <a:ext cx="1949833" cy="1200329"/>
          </a:xfrm>
          <a:prstGeom prst="rect">
            <a:avLst/>
          </a:prstGeom>
          <a:noFill/>
        </p:spPr>
        <p:txBody>
          <a:bodyPr wrap="square" rtlCol="0">
            <a:spAutoFit/>
          </a:bodyPr>
          <a:lstStyle/>
          <a:p>
            <a:pPr algn="ctr"/>
            <a:r>
              <a:rPr lang="en-US" dirty="0"/>
              <a:t>Device </a:t>
            </a:r>
          </a:p>
          <a:p>
            <a:pPr algn="ctr"/>
            <a:r>
              <a:rPr lang="en-US" dirty="0"/>
              <a:t>Allocation or custom Container Creation</a:t>
            </a:r>
          </a:p>
        </p:txBody>
      </p:sp>
      <p:sp>
        <p:nvSpPr>
          <p:cNvPr id="47" name="TextBox 46">
            <a:extLst>
              <a:ext uri="{FF2B5EF4-FFF2-40B4-BE49-F238E27FC236}">
                <a16:creationId xmlns:a16="http://schemas.microsoft.com/office/drawing/2014/main" id="{A87ADA18-161C-4D48-BC18-CB192A5A2116}"/>
              </a:ext>
            </a:extLst>
          </p:cNvPr>
          <p:cNvSpPr txBox="1"/>
          <p:nvPr/>
        </p:nvSpPr>
        <p:spPr>
          <a:xfrm>
            <a:off x="8834764" y="3839534"/>
            <a:ext cx="2999510" cy="2462213"/>
          </a:xfrm>
          <a:prstGeom prst="rect">
            <a:avLst/>
          </a:prstGeom>
          <a:noFill/>
        </p:spPr>
        <p:txBody>
          <a:bodyPr wrap="square" rtlCol="0">
            <a:spAutoFit/>
          </a:bodyPr>
          <a:lstStyle/>
          <a:p>
            <a:r>
              <a:rPr lang="en-US" sz="2800" dirty="0"/>
              <a:t>Custom Resources</a:t>
            </a:r>
          </a:p>
          <a:p>
            <a:pPr marL="457200" indent="-457200">
              <a:buFont typeface="Arial" panose="020B0604020202020204" pitchFamily="34" charset="0"/>
              <a:buChar char="•"/>
            </a:pPr>
            <a:r>
              <a:rPr lang="en-US" dirty="0"/>
              <a:t>GPU – including GPU type, memory, speed, topology</a:t>
            </a:r>
          </a:p>
          <a:p>
            <a:pPr marL="457200" indent="-457200">
              <a:buFont typeface="Arial" panose="020B0604020202020204" pitchFamily="34" charset="0"/>
              <a:buChar char="•"/>
            </a:pPr>
            <a:r>
              <a:rPr lang="en-US" dirty="0" err="1"/>
              <a:t>Infiniband</a:t>
            </a:r>
            <a:r>
              <a:rPr lang="en-US" dirty="0"/>
              <a:t> information</a:t>
            </a:r>
          </a:p>
          <a:p>
            <a:pPr marL="457200" indent="-457200">
              <a:buFont typeface="Arial" panose="020B0604020202020204" pitchFamily="34" charset="0"/>
              <a:buChar char="•"/>
            </a:pPr>
            <a:r>
              <a:rPr lang="en-US" dirty="0"/>
              <a:t>FPGA</a:t>
            </a:r>
          </a:p>
          <a:p>
            <a:pPr marL="457200" indent="-457200">
              <a:buFont typeface="Arial" panose="020B0604020202020204" pitchFamily="34" charset="0"/>
              <a:buChar char="•"/>
            </a:pPr>
            <a:r>
              <a:rPr lang="en-US" dirty="0"/>
              <a:t>Flash Compute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7411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6" grpId="0"/>
      <p:bldP spid="37" grpId="0" animBg="1"/>
      <p:bldP spid="42" grpId="0"/>
      <p:bldP spid="44"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68025" cy="1325563"/>
          </a:xfrm>
        </p:spPr>
        <p:txBody>
          <a:bodyPr/>
          <a:lstStyle/>
          <a:p>
            <a:r>
              <a:rPr lang="en-US" dirty="0" smtClean="0"/>
              <a:t>What </a:t>
            </a:r>
            <a:r>
              <a:rPr lang="en-US" dirty="0" err="1" smtClean="0"/>
              <a:t>DLWorkspace</a:t>
            </a:r>
            <a:r>
              <a:rPr lang="en-US" dirty="0" smtClean="0"/>
              <a:t> Offer </a:t>
            </a:r>
            <a:r>
              <a:rPr lang="en-US" dirty="0" err="1" smtClean="0"/>
              <a:t>Beyonds</a:t>
            </a:r>
            <a:r>
              <a:rPr lang="en-US" dirty="0" smtClean="0"/>
              <a:t> Kubernetes</a:t>
            </a:r>
            <a:endParaRPr lang="en-US" dirty="0"/>
          </a:p>
        </p:txBody>
      </p:sp>
      <p:sp>
        <p:nvSpPr>
          <p:cNvPr id="3" name="Content Placeholder 2"/>
          <p:cNvSpPr>
            <a:spLocks noGrp="1"/>
          </p:cNvSpPr>
          <p:nvPr>
            <p:ph idx="1"/>
          </p:nvPr>
        </p:nvSpPr>
        <p:spPr/>
        <p:txBody>
          <a:bodyPr/>
          <a:lstStyle/>
          <a:p>
            <a:r>
              <a:rPr lang="en-US" dirty="0" smtClean="0"/>
              <a:t>Turn-Key DL Experience</a:t>
            </a:r>
          </a:p>
          <a:p>
            <a:pPr lvl="1"/>
            <a:r>
              <a:rPr lang="en-US" dirty="0"/>
              <a:t>DL Toolkit setup and environment management</a:t>
            </a:r>
          </a:p>
          <a:p>
            <a:pPr lvl="1"/>
            <a:r>
              <a:rPr lang="en-US" dirty="0" smtClean="0"/>
              <a:t>Integrated Web Portal (user/member management )</a:t>
            </a:r>
          </a:p>
          <a:p>
            <a:pPr lvl="1"/>
            <a:r>
              <a:rPr lang="en-US" dirty="0" smtClean="0"/>
              <a:t>User/Job/Pod monitoring, usage policy (e.g., &lt;4GPU per user with exception approved by admin, idle GPU pod &gt; 2hrs will be terminated)</a:t>
            </a:r>
          </a:p>
          <a:p>
            <a:pPr lvl="1"/>
            <a:r>
              <a:rPr lang="en-US" dirty="0" smtClean="0"/>
              <a:t>Cluster monitoring </a:t>
            </a:r>
            <a:r>
              <a:rPr lang="en-US" dirty="0" smtClean="0"/>
              <a:t>(GPU </a:t>
            </a:r>
            <a:r>
              <a:rPr lang="en-US" dirty="0" smtClean="0"/>
              <a:t>usage, </a:t>
            </a:r>
            <a:r>
              <a:rPr lang="en-US" dirty="0" smtClean="0"/>
              <a:t>Web portal monitoring, etc</a:t>
            </a:r>
            <a:r>
              <a:rPr lang="en-US" dirty="0" smtClean="0"/>
              <a:t>..)</a:t>
            </a:r>
          </a:p>
          <a:p>
            <a:pPr lvl="1"/>
            <a:r>
              <a:rPr lang="en-US" dirty="0" smtClean="0"/>
              <a:t>API for launching deep learning workflow (e.g., hyper-parameter tuning)</a:t>
            </a:r>
          </a:p>
          <a:p>
            <a:pPr lvl="1"/>
            <a:r>
              <a:rPr lang="en-US" dirty="0" smtClean="0"/>
              <a:t>Integration with big-data analytical environment (Hadoop/Yarn/Spark)</a:t>
            </a:r>
          </a:p>
          <a:p>
            <a:pPr lvl="1"/>
            <a:r>
              <a:rPr lang="en-US" dirty="0" smtClean="0"/>
              <a:t>Integration with cluster file sharing (NFS/</a:t>
            </a:r>
            <a:r>
              <a:rPr lang="en-US" dirty="0" err="1" smtClean="0"/>
              <a:t>GlusterFS</a:t>
            </a:r>
            <a:r>
              <a:rPr lang="en-US" dirty="0" smtClean="0"/>
              <a:t>/Azure file share, etc..)</a:t>
            </a:r>
          </a:p>
          <a:p>
            <a:pPr lvl="1"/>
            <a:endParaRPr lang="en-US" dirty="0"/>
          </a:p>
        </p:txBody>
      </p:sp>
    </p:spTree>
    <p:extLst>
      <p:ext uri="{BB962C8B-B14F-4D97-AF65-F5344CB8AC3E}">
        <p14:creationId xmlns:p14="http://schemas.microsoft.com/office/powerpoint/2010/main" val="2600433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E1BE06-F71D-4760-8DA4-561F48D01E3F}"/>
              </a:ext>
            </a:extLst>
          </p:cNvPr>
          <p:cNvPicPr>
            <a:picLocks noChangeAspect="1"/>
          </p:cNvPicPr>
          <p:nvPr/>
        </p:nvPicPr>
        <p:blipFill>
          <a:blip r:embed="rId3"/>
          <a:stretch>
            <a:fillRect/>
          </a:stretch>
        </p:blipFill>
        <p:spPr>
          <a:xfrm>
            <a:off x="348380" y="1196864"/>
            <a:ext cx="5584625" cy="4213336"/>
          </a:xfrm>
          <a:prstGeom prst="rect">
            <a:avLst/>
          </a:prstGeom>
        </p:spPr>
      </p:pic>
      <p:pic>
        <p:nvPicPr>
          <p:cNvPr id="3" name="Content Placeholder 4">
            <a:extLst>
              <a:ext uri="{FF2B5EF4-FFF2-40B4-BE49-F238E27FC236}">
                <a16:creationId xmlns:a16="http://schemas.microsoft.com/office/drawing/2014/main" id="{02F8EB9F-9005-4D22-B344-DE1021534DE5}"/>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6593642" y="791274"/>
            <a:ext cx="5024516" cy="5024516"/>
          </a:xfrm>
          <a:prstGeom prst="rect">
            <a:avLst/>
          </a:prstGeom>
        </p:spPr>
      </p:pic>
      <p:sp>
        <p:nvSpPr>
          <p:cNvPr id="2" name="Title 1"/>
          <p:cNvSpPr>
            <a:spLocks noGrp="1"/>
          </p:cNvSpPr>
          <p:nvPr>
            <p:ph type="title"/>
          </p:nvPr>
        </p:nvSpPr>
        <p:spPr>
          <a:xfrm>
            <a:off x="838200" y="128492"/>
            <a:ext cx="10515600" cy="1325563"/>
          </a:xfrm>
        </p:spPr>
        <p:txBody>
          <a:bodyPr/>
          <a:lstStyle/>
          <a:p>
            <a:r>
              <a:rPr lang="en-US" dirty="0" smtClean="0"/>
              <a:t>Deployment: On-</a:t>
            </a:r>
            <a:r>
              <a:rPr lang="en-US" dirty="0" err="1" smtClean="0"/>
              <a:t>Prem</a:t>
            </a:r>
            <a:r>
              <a:rPr lang="en-US" dirty="0" smtClean="0"/>
              <a:t> or Cloud</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4160347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50AC-E2E0-4D34-8313-D2A4561226CC}"/>
              </a:ext>
            </a:extLst>
          </p:cNvPr>
          <p:cNvSpPr>
            <a:spLocks noGrp="1"/>
          </p:cNvSpPr>
          <p:nvPr>
            <p:ph type="title"/>
          </p:nvPr>
        </p:nvSpPr>
        <p:spPr/>
        <p:txBody>
          <a:bodyPr/>
          <a:lstStyle/>
          <a:p>
            <a:r>
              <a:rPr lang="en-US" dirty="0" smtClean="0"/>
              <a:t>Monitoring</a:t>
            </a:r>
            <a:endParaRPr lang="en-US" dirty="0"/>
          </a:p>
        </p:txBody>
      </p:sp>
      <p:pic>
        <p:nvPicPr>
          <p:cNvPr id="5" name="Picture 4">
            <a:extLst>
              <a:ext uri="{FF2B5EF4-FFF2-40B4-BE49-F238E27FC236}">
                <a16:creationId xmlns:a16="http://schemas.microsoft.com/office/drawing/2014/main" id="{1D68ADD8-9658-4D94-94C4-BD927F45D201}"/>
              </a:ext>
            </a:extLst>
          </p:cNvPr>
          <p:cNvPicPr>
            <a:picLocks noChangeAspect="1"/>
          </p:cNvPicPr>
          <p:nvPr/>
        </p:nvPicPr>
        <p:blipFill>
          <a:blip r:embed="rId3"/>
          <a:stretch>
            <a:fillRect/>
          </a:stretch>
        </p:blipFill>
        <p:spPr>
          <a:xfrm>
            <a:off x="838200" y="1377950"/>
            <a:ext cx="9525000" cy="5128944"/>
          </a:xfrm>
          <a:prstGeom prst="rect">
            <a:avLst/>
          </a:prstGeom>
        </p:spPr>
      </p:pic>
    </p:spTree>
    <p:extLst>
      <p:ext uri="{BB962C8B-B14F-4D97-AF65-F5344CB8AC3E}">
        <p14:creationId xmlns:p14="http://schemas.microsoft.com/office/powerpoint/2010/main" val="405947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86C4-B059-49FE-BEA9-26C3F613E20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AD93073-B292-4CE0-B8B8-0889F9A11AB9}"/>
              </a:ext>
            </a:extLst>
          </p:cNvPr>
          <p:cNvPicPr>
            <a:picLocks noChangeAspect="1"/>
          </p:cNvPicPr>
          <p:nvPr/>
        </p:nvPicPr>
        <p:blipFill rotWithShape="1">
          <a:blip r:embed="rId3"/>
          <a:srcRect t="11803"/>
          <a:stretch/>
        </p:blipFill>
        <p:spPr>
          <a:xfrm>
            <a:off x="401468" y="365125"/>
            <a:ext cx="11254154" cy="6048531"/>
          </a:xfrm>
          <a:prstGeom prst="rect">
            <a:avLst/>
          </a:prstGeom>
        </p:spPr>
      </p:pic>
    </p:spTree>
    <p:extLst>
      <p:ext uri="{BB962C8B-B14F-4D97-AF65-F5344CB8AC3E}">
        <p14:creationId xmlns:p14="http://schemas.microsoft.com/office/powerpoint/2010/main" val="620161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DL workspace: Summary</a:t>
            </a:r>
            <a:endParaRPr lang="en-US" dirty="0"/>
          </a:p>
        </p:txBody>
      </p:sp>
      <p:sp>
        <p:nvSpPr>
          <p:cNvPr id="4" name="Content Placeholder 3"/>
          <p:cNvSpPr>
            <a:spLocks noGrp="1"/>
          </p:cNvSpPr>
          <p:nvPr>
            <p:ph idx="1"/>
          </p:nvPr>
        </p:nvSpPr>
        <p:spPr>
          <a:xfrm>
            <a:off x="404734" y="1334125"/>
            <a:ext cx="10949066" cy="5366478"/>
          </a:xfrm>
        </p:spPr>
        <p:txBody>
          <a:bodyPr/>
          <a:lstStyle/>
          <a:p>
            <a:r>
              <a:rPr lang="en-US" dirty="0"/>
              <a:t>A Turn-key </a:t>
            </a:r>
            <a:r>
              <a:rPr lang="en-US" dirty="0" smtClean="0"/>
              <a:t>open source cluster </a:t>
            </a:r>
            <a:r>
              <a:rPr lang="en-US" dirty="0"/>
              <a:t>environment for AI scientist</a:t>
            </a:r>
          </a:p>
          <a:p>
            <a:pPr lvl="1"/>
            <a:r>
              <a:rPr lang="en-US" dirty="0"/>
              <a:t>No-installation required</a:t>
            </a:r>
          </a:p>
          <a:p>
            <a:pPr lvl="2"/>
            <a:r>
              <a:rPr lang="en-US" dirty="0"/>
              <a:t>Support Nvidia GPU/CPU</a:t>
            </a:r>
          </a:p>
          <a:p>
            <a:pPr lvl="2"/>
            <a:r>
              <a:rPr lang="en-US" dirty="0"/>
              <a:t>Support popular DL toolkit: Caffe, CNTK, TensorFlow, </a:t>
            </a:r>
            <a:r>
              <a:rPr lang="en-US" dirty="0" err="1"/>
              <a:t>MxNet</a:t>
            </a:r>
            <a:r>
              <a:rPr lang="en-US" dirty="0"/>
              <a:t>, etc..</a:t>
            </a:r>
          </a:p>
          <a:p>
            <a:pPr lvl="2"/>
            <a:r>
              <a:rPr lang="en-US" dirty="0"/>
              <a:t>Support single machine and/or multi machine training</a:t>
            </a:r>
          </a:p>
          <a:p>
            <a:pPr lvl="1"/>
            <a:r>
              <a:rPr lang="en-US" dirty="0"/>
              <a:t>Scenario</a:t>
            </a:r>
          </a:p>
          <a:p>
            <a:pPr lvl="2"/>
            <a:r>
              <a:rPr lang="en-US" dirty="0"/>
              <a:t>Dev box (interactive exploration) for the group members</a:t>
            </a:r>
          </a:p>
          <a:p>
            <a:pPr lvl="3"/>
            <a:r>
              <a:rPr lang="en-US" dirty="0"/>
              <a:t>Follow/repeat/extend DL experiments (</a:t>
            </a:r>
            <a:r>
              <a:rPr lang="en-US" dirty="0" err="1"/>
              <a:t>ToDo</a:t>
            </a:r>
            <a:r>
              <a:rPr lang="en-US" dirty="0"/>
              <a:t>)</a:t>
            </a:r>
          </a:p>
          <a:p>
            <a:pPr lvl="2"/>
            <a:r>
              <a:rPr lang="en-US" dirty="0"/>
              <a:t>DL training</a:t>
            </a:r>
          </a:p>
          <a:p>
            <a:pPr lvl="2"/>
            <a:r>
              <a:rPr lang="en-US" dirty="0"/>
              <a:t>Data analytics</a:t>
            </a:r>
          </a:p>
          <a:p>
            <a:pPr lvl="2"/>
            <a:r>
              <a:rPr lang="en-US" dirty="0"/>
              <a:t>Inferencing/serving</a:t>
            </a:r>
          </a:p>
          <a:p>
            <a:pPr lvl="1"/>
            <a:r>
              <a:rPr lang="en-US" dirty="0"/>
              <a:t>Also support:</a:t>
            </a:r>
          </a:p>
          <a:p>
            <a:pPr lvl="2"/>
            <a:r>
              <a:rPr lang="en-US" dirty="0"/>
              <a:t>HDFS/spark</a:t>
            </a:r>
          </a:p>
          <a:p>
            <a:pPr lvl="2"/>
            <a:r>
              <a:rPr lang="en-US" dirty="0"/>
              <a:t>Kubernetes cluster</a:t>
            </a:r>
          </a:p>
          <a:p>
            <a:pPr lvl="2"/>
            <a:r>
              <a:rPr lang="en-US" dirty="0"/>
              <a:t>With fully integrated cluster monitoring</a:t>
            </a:r>
          </a:p>
          <a:p>
            <a:pPr lvl="2"/>
            <a:endParaRPr lang="en-US" dirty="0"/>
          </a:p>
        </p:txBody>
      </p:sp>
    </p:spTree>
    <p:extLst>
      <p:ext uri="{BB962C8B-B14F-4D97-AF65-F5344CB8AC3E}">
        <p14:creationId xmlns:p14="http://schemas.microsoft.com/office/powerpoint/2010/main" val="331346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a:t>Backup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501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0733" y="195792"/>
            <a:ext cx="10515600" cy="1325563"/>
          </a:xfrm>
        </p:spPr>
        <p:txBody>
          <a:bodyPr/>
          <a:lstStyle/>
          <a:p>
            <a:r>
              <a:rPr lang="en-US" dirty="0"/>
              <a:t>AI </a:t>
            </a:r>
            <a:r>
              <a:rPr lang="en-US"/>
              <a:t>is</a:t>
            </a:r>
            <a:r>
              <a:rPr lang="en-US" dirty="0"/>
              <a:t> </a:t>
            </a:r>
            <a:r>
              <a:rPr lang="en-US"/>
              <a:t>moving</a:t>
            </a:r>
            <a:r>
              <a:rPr lang="en-US" dirty="0"/>
              <a:t> from lab to production</a:t>
            </a:r>
          </a:p>
        </p:txBody>
      </p:sp>
      <p:pic>
        <p:nvPicPr>
          <p:cNvPr id="6" name="Picture 5">
            <a:extLst>
              <a:ext uri="{FF2B5EF4-FFF2-40B4-BE49-F238E27FC236}">
                <a16:creationId xmlns:a16="http://schemas.microsoft.com/office/drawing/2014/main" id="{A7E5CCE4-51F2-40C9-A37B-199726D80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850" y="1388532"/>
            <a:ext cx="7728109" cy="5088467"/>
          </a:xfrm>
          <a:prstGeom prst="rect">
            <a:avLst/>
          </a:prstGeom>
        </p:spPr>
      </p:pic>
    </p:spTree>
    <p:extLst>
      <p:ext uri="{BB962C8B-B14F-4D97-AF65-F5344CB8AC3E}">
        <p14:creationId xmlns:p14="http://schemas.microsoft.com/office/powerpoint/2010/main" val="1977990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DL Workspace: Architecture (Modularly built)</a:t>
            </a:r>
          </a:p>
        </p:txBody>
      </p:sp>
      <p:sp>
        <p:nvSpPr>
          <p:cNvPr id="17" name="Rectangle 16"/>
          <p:cNvSpPr/>
          <p:nvPr/>
        </p:nvSpPr>
        <p:spPr>
          <a:xfrm>
            <a:off x="1679309" y="5830236"/>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02865" y="6033536"/>
            <a:ext cx="1104085" cy="369332"/>
          </a:xfrm>
          <a:prstGeom prst="rect">
            <a:avLst/>
          </a:prstGeom>
          <a:noFill/>
        </p:spPr>
        <p:txBody>
          <a:bodyPr wrap="none" rtlCol="0">
            <a:spAutoFit/>
          </a:bodyPr>
          <a:lstStyle/>
          <a:p>
            <a:r>
              <a:rPr lang="en-US" dirty="0"/>
              <a:t>Hardware</a:t>
            </a:r>
          </a:p>
        </p:txBody>
      </p:sp>
      <p:pic>
        <p:nvPicPr>
          <p:cNvPr id="19" name="Picture 6"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914" y="5844712"/>
            <a:ext cx="1246127" cy="80366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116036" y="5926733"/>
            <a:ext cx="1056389" cy="369332"/>
          </a:xfrm>
          <a:prstGeom prst="rect">
            <a:avLst/>
          </a:prstGeom>
          <a:noFill/>
        </p:spPr>
        <p:txBody>
          <a:bodyPr wrap="square" rtlCol="0">
            <a:spAutoFit/>
          </a:bodyPr>
          <a:lstStyle/>
          <a:p>
            <a:r>
              <a:rPr lang="en-US" dirty="0"/>
              <a:t>CPU</a:t>
            </a:r>
          </a:p>
        </p:txBody>
      </p:sp>
      <p:pic>
        <p:nvPicPr>
          <p:cNvPr id="21" name="Picture 8" descr="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717" y="5855880"/>
            <a:ext cx="899405" cy="86193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344785" y="6258399"/>
            <a:ext cx="808302" cy="369332"/>
          </a:xfrm>
          <a:prstGeom prst="rect">
            <a:avLst/>
          </a:prstGeom>
          <a:noFill/>
        </p:spPr>
        <p:txBody>
          <a:bodyPr wrap="square" rtlCol="0">
            <a:spAutoFit/>
          </a:bodyPr>
          <a:lstStyle/>
          <a:p>
            <a:r>
              <a:rPr lang="en-US" dirty="0"/>
              <a:t>GPU</a:t>
            </a:r>
          </a:p>
        </p:txBody>
      </p:sp>
      <p:pic>
        <p:nvPicPr>
          <p:cNvPr id="23" name="Picture 10" descr="Image result for FPGA catapul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6409" y="5875214"/>
            <a:ext cx="1755991" cy="77316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817316" y="5997890"/>
            <a:ext cx="808302" cy="369332"/>
          </a:xfrm>
          <a:prstGeom prst="rect">
            <a:avLst/>
          </a:prstGeom>
          <a:noFill/>
        </p:spPr>
        <p:txBody>
          <a:bodyPr wrap="square" rtlCol="0">
            <a:spAutoFit/>
          </a:bodyPr>
          <a:lstStyle/>
          <a:p>
            <a:r>
              <a:rPr lang="en-US" dirty="0"/>
              <a:t>FPGA</a:t>
            </a:r>
          </a:p>
        </p:txBody>
      </p:sp>
      <p:sp>
        <p:nvSpPr>
          <p:cNvPr id="25" name="TextBox 24"/>
          <p:cNvSpPr txBox="1"/>
          <p:nvPr/>
        </p:nvSpPr>
        <p:spPr>
          <a:xfrm>
            <a:off x="402865" y="5196509"/>
            <a:ext cx="936475" cy="369332"/>
          </a:xfrm>
          <a:prstGeom prst="rect">
            <a:avLst/>
          </a:prstGeom>
          <a:noFill/>
        </p:spPr>
        <p:txBody>
          <a:bodyPr wrap="none" rtlCol="0">
            <a:spAutoFit/>
          </a:bodyPr>
          <a:lstStyle/>
          <a:p>
            <a:r>
              <a:rPr lang="en-US" dirty="0"/>
              <a:t>Base OS</a:t>
            </a:r>
          </a:p>
        </p:txBody>
      </p:sp>
      <p:sp>
        <p:nvSpPr>
          <p:cNvPr id="26" name="Rectangle 25"/>
          <p:cNvSpPr/>
          <p:nvPr/>
        </p:nvSpPr>
        <p:spPr>
          <a:xfrm>
            <a:off x="1679309" y="4195228"/>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Nvidia GPU/</a:t>
            </a:r>
            <a:r>
              <a:rPr lang="en-US" sz="2800" dirty="0" err="1">
                <a:solidFill>
                  <a:schemeClr val="tx1"/>
                </a:solidFill>
              </a:rPr>
              <a:t>Infiniband</a:t>
            </a:r>
            <a:r>
              <a:rPr lang="en-US" sz="2800" dirty="0">
                <a:solidFill>
                  <a:schemeClr val="tx1"/>
                </a:solidFill>
              </a:rPr>
              <a:t> (FPGA, other GPU, etc..)</a:t>
            </a:r>
          </a:p>
        </p:txBody>
      </p:sp>
      <p:sp>
        <p:nvSpPr>
          <p:cNvPr id="29" name="TextBox 28"/>
          <p:cNvSpPr txBox="1"/>
          <p:nvPr/>
        </p:nvSpPr>
        <p:spPr>
          <a:xfrm>
            <a:off x="254114" y="3425673"/>
            <a:ext cx="1470274" cy="646331"/>
          </a:xfrm>
          <a:prstGeom prst="rect">
            <a:avLst/>
          </a:prstGeom>
          <a:noFill/>
        </p:spPr>
        <p:txBody>
          <a:bodyPr wrap="none" rtlCol="0">
            <a:spAutoFit/>
          </a:bodyPr>
          <a:lstStyle/>
          <a:p>
            <a:r>
              <a:rPr lang="en-US" dirty="0"/>
              <a:t>Container</a:t>
            </a:r>
          </a:p>
          <a:p>
            <a:r>
              <a:rPr lang="en-US" dirty="0"/>
              <a:t>Orchestration</a:t>
            </a:r>
          </a:p>
        </p:txBody>
      </p:sp>
      <p:sp>
        <p:nvSpPr>
          <p:cNvPr id="30" name="Rectangle 29"/>
          <p:cNvSpPr/>
          <p:nvPr/>
        </p:nvSpPr>
        <p:spPr>
          <a:xfrm>
            <a:off x="1679308" y="3379166"/>
            <a:ext cx="9278499"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90718" y="2610488"/>
            <a:ext cx="1160767" cy="646331"/>
          </a:xfrm>
          <a:prstGeom prst="rect">
            <a:avLst/>
          </a:prstGeom>
          <a:noFill/>
        </p:spPr>
        <p:txBody>
          <a:bodyPr wrap="none" rtlCol="0">
            <a:spAutoFit/>
          </a:bodyPr>
          <a:lstStyle/>
          <a:p>
            <a:r>
              <a:rPr lang="en-US" dirty="0"/>
              <a:t>Filesystem</a:t>
            </a:r>
          </a:p>
          <a:p>
            <a:r>
              <a:rPr lang="en-US" dirty="0"/>
              <a:t>Plug-in</a:t>
            </a:r>
          </a:p>
        </p:txBody>
      </p:sp>
      <p:sp>
        <p:nvSpPr>
          <p:cNvPr id="38" name="Rectangle 37"/>
          <p:cNvSpPr/>
          <p:nvPr/>
        </p:nvSpPr>
        <p:spPr>
          <a:xfrm>
            <a:off x="1884237" y="1844840"/>
            <a:ext cx="1445002"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Interactive</a:t>
            </a:r>
          </a:p>
          <a:p>
            <a:pPr algn="ctr"/>
            <a:r>
              <a:rPr lang="en-US" dirty="0">
                <a:solidFill>
                  <a:schemeClr val="tx1"/>
                </a:solidFill>
              </a:rPr>
              <a:t>Workload</a:t>
            </a:r>
          </a:p>
        </p:txBody>
      </p:sp>
      <p:sp>
        <p:nvSpPr>
          <p:cNvPr id="39" name="Rectangle 38"/>
          <p:cNvSpPr/>
          <p:nvPr/>
        </p:nvSpPr>
        <p:spPr>
          <a:xfrm>
            <a:off x="3550825" y="1837656"/>
            <a:ext cx="1378408"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a:t>
            </a:r>
          </a:p>
        </p:txBody>
      </p:sp>
      <p:pic>
        <p:nvPicPr>
          <p:cNvPr id="48" name="Picture 12" descr="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7921" y="5176232"/>
            <a:ext cx="319201" cy="3984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Ubuntu"/>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6896" y="5174267"/>
            <a:ext cx="547752" cy="3757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0" descr="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73654" y="3479835"/>
            <a:ext cx="737509" cy="64988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20623" y="3532881"/>
            <a:ext cx="991951" cy="610431"/>
          </a:xfrm>
          <a:prstGeom prst="rect">
            <a:avLst/>
          </a:prstGeom>
        </p:spPr>
      </p:pic>
      <p:sp>
        <p:nvSpPr>
          <p:cNvPr id="55" name="Rectangle 54"/>
          <p:cNvSpPr/>
          <p:nvPr/>
        </p:nvSpPr>
        <p:spPr>
          <a:xfrm>
            <a:off x="1679309" y="5016828"/>
            <a:ext cx="9278498"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4912574" y="5196509"/>
            <a:ext cx="386644" cy="369332"/>
          </a:xfrm>
          <a:prstGeom prst="rect">
            <a:avLst/>
          </a:prstGeom>
          <a:noFill/>
        </p:spPr>
        <p:txBody>
          <a:bodyPr wrap="none" rtlCol="0">
            <a:spAutoFit/>
          </a:bodyPr>
          <a:lstStyle/>
          <a:p>
            <a:r>
              <a:rPr lang="en-US" dirty="0"/>
              <a:t>or</a:t>
            </a:r>
          </a:p>
        </p:txBody>
      </p:sp>
      <p:sp>
        <p:nvSpPr>
          <p:cNvPr id="57" name="TextBox 56"/>
          <p:cNvSpPr txBox="1"/>
          <p:nvPr/>
        </p:nvSpPr>
        <p:spPr>
          <a:xfrm>
            <a:off x="209836" y="4226017"/>
            <a:ext cx="1438022" cy="646331"/>
          </a:xfrm>
          <a:prstGeom prst="rect">
            <a:avLst/>
          </a:prstGeom>
          <a:noFill/>
        </p:spPr>
        <p:txBody>
          <a:bodyPr wrap="none" rtlCol="0">
            <a:spAutoFit/>
          </a:bodyPr>
          <a:lstStyle/>
          <a:p>
            <a:r>
              <a:rPr lang="en-US" dirty="0"/>
              <a:t>Pluggable</a:t>
            </a:r>
          </a:p>
          <a:p>
            <a:r>
              <a:rPr lang="en-US" dirty="0"/>
              <a:t>Device Driver</a:t>
            </a:r>
          </a:p>
        </p:txBody>
      </p:sp>
      <p:sp>
        <p:nvSpPr>
          <p:cNvPr id="58" name="Rectangle 57"/>
          <p:cNvSpPr/>
          <p:nvPr/>
        </p:nvSpPr>
        <p:spPr>
          <a:xfrm>
            <a:off x="6238247" y="4251992"/>
            <a:ext cx="3570514" cy="732082"/>
          </a:xfrm>
          <a:prstGeom prst="rect">
            <a:avLst/>
          </a:prstGeom>
          <a:solidFill>
            <a:schemeClr val="accent4">
              <a:lumMod val="40000"/>
              <a:lumOff val="60000"/>
              <a:alpha val="31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p:cNvSpPr txBox="1"/>
          <p:nvPr/>
        </p:nvSpPr>
        <p:spPr>
          <a:xfrm>
            <a:off x="3283947" y="3407905"/>
            <a:ext cx="490840" cy="830997"/>
          </a:xfrm>
          <a:prstGeom prst="rect">
            <a:avLst/>
          </a:prstGeom>
          <a:noFill/>
        </p:spPr>
        <p:txBody>
          <a:bodyPr wrap="none" rtlCol="0">
            <a:spAutoFit/>
          </a:bodyPr>
          <a:lstStyle/>
          <a:p>
            <a:r>
              <a:rPr lang="en-US" sz="4800" dirty="0"/>
              <a:t>+</a:t>
            </a:r>
          </a:p>
        </p:txBody>
      </p:sp>
      <p:sp>
        <p:nvSpPr>
          <p:cNvPr id="31" name="Rectangle 30"/>
          <p:cNvSpPr/>
          <p:nvPr/>
        </p:nvSpPr>
        <p:spPr>
          <a:xfrm>
            <a:off x="1679309" y="2542614"/>
            <a:ext cx="9278500"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10">
            <a:extLst>
              <a:ext uri="{28A0092B-C50C-407E-A947-70E740481C1C}">
                <a14:useLocalDpi xmlns:a14="http://schemas.microsoft.com/office/drawing/2010/main" val="0"/>
              </a:ext>
            </a:extLst>
          </a:blip>
          <a:srcRect t="13864" b="31057"/>
          <a:stretch/>
        </p:blipFill>
        <p:spPr>
          <a:xfrm>
            <a:off x="2062573" y="2622574"/>
            <a:ext cx="1173849" cy="640768"/>
          </a:xfrm>
          <a:prstGeom prst="rect">
            <a:avLst/>
          </a:prstGeom>
        </p:spPr>
      </p:pic>
      <p:pic>
        <p:nvPicPr>
          <p:cNvPr id="3" name="Picture 2"/>
          <p:cNvPicPr>
            <a:picLocks noChangeAspect="1"/>
          </p:cNvPicPr>
          <p:nvPr/>
        </p:nvPicPr>
        <p:blipFill rotWithShape="1">
          <a:blip r:embed="rId11">
            <a:extLst>
              <a:ext uri="{28A0092B-C50C-407E-A947-70E740481C1C}">
                <a14:useLocalDpi xmlns:a14="http://schemas.microsoft.com/office/drawing/2010/main" val="0"/>
              </a:ext>
            </a:extLst>
          </a:blip>
          <a:srcRect t="10678" b="12847"/>
          <a:stretch/>
        </p:blipFill>
        <p:spPr>
          <a:xfrm>
            <a:off x="3550825" y="2595655"/>
            <a:ext cx="824602" cy="630617"/>
          </a:xfrm>
          <a:prstGeom prst="rect">
            <a:avLst/>
          </a:prstGeom>
        </p:spPr>
      </p:pic>
      <p:sp>
        <p:nvSpPr>
          <p:cNvPr id="5" name="AutoShape 2" descr="Image result for HDFS"/>
          <p:cNvSpPr>
            <a:spLocks noChangeAspect="1" noChangeArrowheads="1"/>
          </p:cNvSpPr>
          <p:nvPr/>
        </p:nvSpPr>
        <p:spPr bwMode="auto">
          <a:xfrm>
            <a:off x="5143500" y="2895600"/>
            <a:ext cx="19050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Image result for HDFS"/>
          <p:cNvSpPr>
            <a:spLocks noChangeAspect="1" noChangeArrowheads="1"/>
          </p:cNvSpPr>
          <p:nvPr/>
        </p:nvSpPr>
        <p:spPr bwMode="auto">
          <a:xfrm>
            <a:off x="10054745" y="2792143"/>
            <a:ext cx="1905000" cy="1066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12">
            <a:extLst>
              <a:ext uri="{28A0092B-C50C-407E-A947-70E740481C1C}">
                <a14:useLocalDpi xmlns:a14="http://schemas.microsoft.com/office/drawing/2010/main" val="0"/>
              </a:ext>
            </a:extLst>
          </a:blip>
          <a:srcRect l="-1259" t="7140" r="1" b="17678"/>
          <a:stretch/>
        </p:blipFill>
        <p:spPr>
          <a:xfrm>
            <a:off x="4748936" y="2615582"/>
            <a:ext cx="934674" cy="693960"/>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87941" y="2576868"/>
            <a:ext cx="1115900" cy="713569"/>
          </a:xfrm>
          <a:prstGeom prst="rect">
            <a:avLst/>
          </a:prstGeom>
        </p:spPr>
      </p:pic>
      <p:sp>
        <p:nvSpPr>
          <p:cNvPr id="40" name="Rectangle 39"/>
          <p:cNvSpPr/>
          <p:nvPr/>
        </p:nvSpPr>
        <p:spPr>
          <a:xfrm>
            <a:off x="1679308" y="1708195"/>
            <a:ext cx="9278501" cy="8229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5104905" y="1837656"/>
            <a:ext cx="1801221"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Analytics</a:t>
            </a:r>
          </a:p>
        </p:txBody>
      </p:sp>
      <p:sp>
        <p:nvSpPr>
          <p:cNvPr id="42" name="Rectangle 41"/>
          <p:cNvSpPr/>
          <p:nvPr/>
        </p:nvSpPr>
        <p:spPr>
          <a:xfrm>
            <a:off x="7048500" y="1844840"/>
            <a:ext cx="2205624" cy="549670"/>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Inferencing/Serving</a:t>
            </a:r>
          </a:p>
        </p:txBody>
      </p:sp>
    </p:spTree>
    <p:extLst>
      <p:ext uri="{BB962C8B-B14F-4D97-AF65-F5344CB8AC3E}">
        <p14:creationId xmlns:p14="http://schemas.microsoft.com/office/powerpoint/2010/main" val="4187248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402771"/>
            <a:ext cx="6094412" cy="718458"/>
          </a:xfrm>
        </p:spPr>
        <p:txBody>
          <a:bodyPr/>
          <a:lstStyle/>
          <a:p>
            <a:r>
              <a:rPr lang="en-US" dirty="0"/>
              <a:t>Docker: Containerized Microservice</a:t>
            </a:r>
          </a:p>
        </p:txBody>
      </p:sp>
      <p:sp>
        <p:nvSpPr>
          <p:cNvPr id="5" name="Content Placeholder 4"/>
          <p:cNvSpPr>
            <a:spLocks noGrp="1"/>
          </p:cNvSpPr>
          <p:nvPr>
            <p:ph idx="1"/>
          </p:nvPr>
        </p:nvSpPr>
        <p:spPr>
          <a:xfrm>
            <a:off x="6610136" y="1368425"/>
            <a:ext cx="5320608" cy="4873625"/>
          </a:xfrm>
        </p:spPr>
        <p:txBody>
          <a:bodyPr/>
          <a:lstStyle/>
          <a:p>
            <a:r>
              <a:rPr lang="en-US" dirty="0"/>
              <a:t>Why docker</a:t>
            </a:r>
          </a:p>
          <a:p>
            <a:pPr lvl="1"/>
            <a:r>
              <a:rPr lang="en-US" dirty="0"/>
              <a:t>Run anywhere (laptop, desktop, Azure, etc..)</a:t>
            </a:r>
          </a:p>
          <a:p>
            <a:pPr lvl="1"/>
            <a:r>
              <a:rPr lang="en-US" dirty="0"/>
              <a:t>Streamline development </a:t>
            </a:r>
            <a:r>
              <a:rPr lang="en-US" dirty="0">
                <a:solidFill>
                  <a:srgbClr val="FF0000"/>
                </a:solidFill>
              </a:rPr>
              <a:t>&amp;</a:t>
            </a:r>
            <a:r>
              <a:rPr lang="en-US" dirty="0"/>
              <a:t> testing</a:t>
            </a:r>
          </a:p>
          <a:p>
            <a:pPr lvl="1"/>
            <a:r>
              <a:rPr lang="en-US" dirty="0"/>
              <a:t>Lightweight (only the necessary processor in docker)</a:t>
            </a:r>
          </a:p>
          <a:p>
            <a:pPr lvl="1"/>
            <a:r>
              <a:rPr lang="en-US" dirty="0"/>
              <a:t>Match well with Microservices Architecture</a:t>
            </a:r>
          </a:p>
        </p:txBody>
      </p:sp>
      <p:sp>
        <p:nvSpPr>
          <p:cNvPr id="6" name="Text Placeholder 5"/>
          <p:cNvSpPr>
            <a:spLocks noGrp="1"/>
          </p:cNvSpPr>
          <p:nvPr>
            <p:ph type="body" sz="half" idx="2"/>
          </p:nvPr>
        </p:nvSpPr>
        <p:spPr/>
        <p:txBody>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41" y="2076165"/>
            <a:ext cx="6257094" cy="342388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355" y="6207787"/>
            <a:ext cx="1451496" cy="530518"/>
          </a:xfrm>
          <a:prstGeom prst="rect">
            <a:avLst/>
          </a:prstGeom>
        </p:spPr>
      </p:pic>
      <p:sp>
        <p:nvSpPr>
          <p:cNvPr id="8" name="TextBox 7"/>
          <p:cNvSpPr txBox="1"/>
          <p:nvPr/>
        </p:nvSpPr>
        <p:spPr>
          <a:xfrm>
            <a:off x="0" y="6288380"/>
            <a:ext cx="1280672" cy="369332"/>
          </a:xfrm>
          <a:prstGeom prst="rect">
            <a:avLst/>
          </a:prstGeom>
          <a:noFill/>
        </p:spPr>
        <p:txBody>
          <a:bodyPr wrap="none" rtlCol="0">
            <a:spAutoFit/>
          </a:bodyPr>
          <a:lstStyle/>
          <a:p>
            <a:r>
              <a:rPr lang="en-US" dirty="0"/>
              <a:t>Alternative:</a:t>
            </a:r>
          </a:p>
        </p:txBody>
      </p:sp>
    </p:spTree>
    <p:extLst>
      <p:ext uri="{BB962C8B-B14F-4D97-AF65-F5344CB8AC3E}">
        <p14:creationId xmlns:p14="http://schemas.microsoft.com/office/powerpoint/2010/main" val="3426901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97310"/>
            <a:ext cx="8915400" cy="6693537"/>
          </a:xfrm>
          <a:prstGeom prst="rect">
            <a:avLst/>
          </a:prstGeom>
        </p:spPr>
      </p:pic>
    </p:spTree>
    <p:extLst>
      <p:ext uri="{BB962C8B-B14F-4D97-AF65-F5344CB8AC3E}">
        <p14:creationId xmlns:p14="http://schemas.microsoft.com/office/powerpoint/2010/main" val="1103979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Docker in DL workspace</a:t>
            </a:r>
          </a:p>
        </p:txBody>
      </p:sp>
      <p:sp>
        <p:nvSpPr>
          <p:cNvPr id="4" name="Content Placeholder 3"/>
          <p:cNvSpPr>
            <a:spLocks noGrp="1"/>
          </p:cNvSpPr>
          <p:nvPr>
            <p:ph idx="1"/>
          </p:nvPr>
        </p:nvSpPr>
        <p:spPr/>
        <p:txBody>
          <a:bodyPr/>
          <a:lstStyle/>
          <a:p>
            <a:r>
              <a:rPr lang="en-US" dirty="0"/>
              <a:t>It contains everything you need to quickly start</a:t>
            </a:r>
          </a:p>
          <a:p>
            <a:pPr lvl="1"/>
            <a:r>
              <a:rPr lang="en-US" dirty="0"/>
              <a:t>E.g., </a:t>
            </a:r>
            <a:r>
              <a:rPr lang="en-US" dirty="0" err="1"/>
              <a:t>tensorflow</a:t>
            </a:r>
            <a:r>
              <a:rPr lang="en-US" dirty="0"/>
              <a:t> docker contains:</a:t>
            </a:r>
          </a:p>
          <a:p>
            <a:pPr lvl="2"/>
            <a:r>
              <a:rPr lang="en-US" dirty="0"/>
              <a:t>All binaries package used by </a:t>
            </a:r>
            <a:r>
              <a:rPr lang="en-US" dirty="0" err="1"/>
              <a:t>tensorflow</a:t>
            </a:r>
            <a:r>
              <a:rPr lang="en-US" dirty="0"/>
              <a:t> (e.g., curl, </a:t>
            </a:r>
            <a:r>
              <a:rPr lang="en-US" dirty="0" err="1"/>
              <a:t>libpng</a:t>
            </a:r>
            <a:r>
              <a:rPr lang="en-US" dirty="0"/>
              <a:t>, </a:t>
            </a:r>
            <a:r>
              <a:rPr lang="en-US" dirty="0" err="1"/>
              <a:t>libzmq</a:t>
            </a:r>
            <a:r>
              <a:rPr lang="en-US" dirty="0"/>
              <a:t>, zip, etc..)</a:t>
            </a:r>
          </a:p>
          <a:p>
            <a:pPr lvl="2"/>
            <a:r>
              <a:rPr lang="en-US" dirty="0"/>
              <a:t>Python (with pip, </a:t>
            </a:r>
            <a:r>
              <a:rPr lang="en-US" dirty="0" err="1"/>
              <a:t>jypyer</a:t>
            </a:r>
            <a:r>
              <a:rPr lang="en-US" dirty="0"/>
              <a:t>, </a:t>
            </a:r>
            <a:r>
              <a:rPr lang="en-US" dirty="0" err="1"/>
              <a:t>numpy</a:t>
            </a:r>
            <a:r>
              <a:rPr lang="en-US" dirty="0"/>
              <a:t>, </a:t>
            </a:r>
            <a:r>
              <a:rPr lang="en-US" dirty="0" err="1"/>
              <a:t>scipy</a:t>
            </a:r>
            <a:r>
              <a:rPr lang="en-US" dirty="0"/>
              <a:t>, </a:t>
            </a:r>
            <a:r>
              <a:rPr lang="en-US" dirty="0" err="1"/>
              <a:t>sklean</a:t>
            </a:r>
            <a:r>
              <a:rPr lang="en-US" dirty="0"/>
              <a:t>, etc..)</a:t>
            </a:r>
          </a:p>
          <a:p>
            <a:pPr lvl="2"/>
            <a:r>
              <a:rPr lang="en-US" dirty="0"/>
              <a:t>[ Optional, for –</a:t>
            </a:r>
            <a:r>
              <a:rPr lang="en-US" dirty="0" err="1"/>
              <a:t>devel</a:t>
            </a:r>
            <a:r>
              <a:rPr lang="en-US" dirty="0"/>
              <a:t>] Source code and build tools (</a:t>
            </a:r>
            <a:r>
              <a:rPr lang="en-US" dirty="0" err="1"/>
              <a:t>bazel</a:t>
            </a:r>
            <a:r>
              <a:rPr lang="en-US" dirty="0"/>
              <a:t>, etc..)</a:t>
            </a:r>
          </a:p>
          <a:p>
            <a:pPr lvl="2"/>
            <a:r>
              <a:rPr lang="en-US" dirty="0"/>
              <a:t>Proper </a:t>
            </a:r>
            <a:r>
              <a:rPr lang="en-US" dirty="0" err="1"/>
              <a:t>cuda</a:t>
            </a:r>
            <a:r>
              <a:rPr lang="en-US" dirty="0"/>
              <a:t> libraries</a:t>
            </a:r>
          </a:p>
          <a:p>
            <a:r>
              <a:rPr lang="en-US" dirty="0"/>
              <a:t>Different DL toolkit (of different version) may use different and conflict libraries (e.g., </a:t>
            </a:r>
            <a:r>
              <a:rPr lang="en-US" dirty="0" err="1"/>
              <a:t>cudnn</a:t>
            </a:r>
            <a:r>
              <a:rPr lang="en-US" dirty="0"/>
              <a:t>? Version)</a:t>
            </a:r>
          </a:p>
          <a:p>
            <a:pPr lvl="1"/>
            <a:r>
              <a:rPr lang="en-US" dirty="0"/>
              <a:t>Docker nicely encapsulate everything needed by a workload (avoid </a:t>
            </a:r>
            <a:r>
              <a:rPr lang="en-US" dirty="0" err="1"/>
              <a:t>dll</a:t>
            </a:r>
            <a:r>
              <a:rPr lang="en-US" dirty="0"/>
              <a:t> hell)</a:t>
            </a:r>
          </a:p>
          <a:p>
            <a:pPr lvl="2"/>
            <a:endParaRPr lang="en-US" dirty="0"/>
          </a:p>
        </p:txBody>
      </p:sp>
    </p:spTree>
    <p:extLst>
      <p:ext uri="{BB962C8B-B14F-4D97-AF65-F5344CB8AC3E}">
        <p14:creationId xmlns:p14="http://schemas.microsoft.com/office/powerpoint/2010/main" val="379562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docker in DL Workspace:</a:t>
            </a:r>
          </a:p>
        </p:txBody>
      </p:sp>
      <p:sp>
        <p:nvSpPr>
          <p:cNvPr id="4" name="Content Placeholder 3"/>
          <p:cNvSpPr>
            <a:spLocks noGrp="1"/>
          </p:cNvSpPr>
          <p:nvPr>
            <p:ph idx="1"/>
          </p:nvPr>
        </p:nvSpPr>
        <p:spPr/>
        <p:txBody>
          <a:bodyPr/>
          <a:lstStyle/>
          <a:p>
            <a:r>
              <a:rPr lang="en-US" dirty="0"/>
              <a:t>Public docker [quickest route]:</a:t>
            </a:r>
          </a:p>
          <a:p>
            <a:pPr lvl="1"/>
            <a:r>
              <a:rPr lang="en-US" dirty="0"/>
              <a:t>Most major DL toolkit today (e.g., TensorFlow, CNTK, Caffe, </a:t>
            </a:r>
            <a:r>
              <a:rPr lang="en-US" dirty="0" err="1"/>
              <a:t>MxNet</a:t>
            </a:r>
            <a:r>
              <a:rPr lang="en-US" dirty="0"/>
              <a:t>) has publicly released docker that is directly useable in DL workspace</a:t>
            </a:r>
          </a:p>
          <a:p>
            <a:r>
              <a:rPr lang="en-US" dirty="0"/>
              <a:t>Customized docker (e.g., TensorFlow with XLA support)</a:t>
            </a:r>
          </a:p>
          <a:p>
            <a:pPr lvl="1"/>
            <a:r>
              <a:rPr lang="en-US" dirty="0"/>
              <a:t>Most major DL toolkit today (e.g., TensorFlow, CNTK, Caffe, </a:t>
            </a:r>
            <a:r>
              <a:rPr lang="en-US" dirty="0" err="1"/>
              <a:t>MxNet</a:t>
            </a:r>
            <a:r>
              <a:rPr lang="en-US" dirty="0"/>
              <a:t>) has released source </a:t>
            </a:r>
            <a:r>
              <a:rPr lang="en-US" dirty="0" err="1"/>
              <a:t>Dockerfile</a:t>
            </a:r>
            <a:r>
              <a:rPr lang="en-US" dirty="0"/>
              <a:t> to build their docker</a:t>
            </a:r>
          </a:p>
          <a:p>
            <a:pPr lvl="1"/>
            <a:r>
              <a:rPr lang="en-US" dirty="0"/>
              <a:t>You can start with them, and to customize the build (e.g., to try out new/customized feature)</a:t>
            </a:r>
          </a:p>
          <a:p>
            <a:pPr lvl="1"/>
            <a:endParaRPr lang="en-US" dirty="0"/>
          </a:p>
          <a:p>
            <a:pPr lvl="1"/>
            <a:endParaRPr lang="en-US" dirty="0"/>
          </a:p>
          <a:p>
            <a:pPr lvl="2"/>
            <a:endParaRPr lang="en-US" dirty="0"/>
          </a:p>
        </p:txBody>
      </p:sp>
    </p:spTree>
    <p:extLst>
      <p:ext uri="{BB962C8B-B14F-4D97-AF65-F5344CB8AC3E}">
        <p14:creationId xmlns:p14="http://schemas.microsoft.com/office/powerpoint/2010/main" val="1619564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135E-31E0-4960-ABCE-C2718A936DE1}"/>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75BD2CE3-1934-4AD6-BA28-B09BC15B0D66}"/>
              </a:ext>
            </a:extLst>
          </p:cNvPr>
          <p:cNvSpPr>
            <a:spLocks noGrp="1"/>
          </p:cNvSpPr>
          <p:nvPr>
            <p:ph idx="1"/>
          </p:nvPr>
        </p:nvSpPr>
        <p:spPr/>
        <p:txBody>
          <a:bodyPr>
            <a:normAutofit lnSpcReduction="10000"/>
          </a:bodyPr>
          <a:lstStyle/>
          <a:p>
            <a:endParaRPr lang="en-US" dirty="0"/>
          </a:p>
          <a:p>
            <a:endParaRPr lang="en-US" dirty="0"/>
          </a:p>
          <a:p>
            <a:endParaRPr lang="en-US" dirty="0"/>
          </a:p>
          <a:p>
            <a:r>
              <a:rPr lang="en-US" dirty="0"/>
              <a:t>Kubernetes is an open-source system for automating deployment, scaling, and management of containerized applications.</a:t>
            </a:r>
          </a:p>
          <a:p>
            <a:r>
              <a:rPr lang="en-US" dirty="0"/>
              <a:t>Kubernetes places a group of containers (a pod) onto a node in the cluster</a:t>
            </a:r>
          </a:p>
          <a:p>
            <a:r>
              <a:rPr lang="en-US" dirty="0"/>
              <a:t>Kubernetes is the future (de-facto standard) for container orchestration on a cluster as seen by the rapid adoption by almost all big and </a:t>
            </a:r>
            <a:r>
              <a:rPr lang="en-US"/>
              <a:t>small companies</a:t>
            </a:r>
            <a:endParaRPr lang="en-US" dirty="0"/>
          </a:p>
          <a:p>
            <a:endParaRPr lang="en-US" dirty="0"/>
          </a:p>
          <a:p>
            <a:endParaRPr lang="en-US" dirty="0"/>
          </a:p>
        </p:txBody>
      </p:sp>
      <p:pic>
        <p:nvPicPr>
          <p:cNvPr id="9" name="Picture 8">
            <a:extLst>
              <a:ext uri="{FF2B5EF4-FFF2-40B4-BE49-F238E27FC236}">
                <a16:creationId xmlns:a16="http://schemas.microsoft.com/office/drawing/2014/main" id="{3CBA1990-C08F-40BF-B8B0-E9AE12618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948" y="860375"/>
            <a:ext cx="5143764" cy="1930499"/>
          </a:xfrm>
          <a:prstGeom prst="rect">
            <a:avLst/>
          </a:prstGeom>
        </p:spPr>
      </p:pic>
    </p:spTree>
    <p:extLst>
      <p:ext uri="{BB962C8B-B14F-4D97-AF65-F5344CB8AC3E}">
        <p14:creationId xmlns:p14="http://schemas.microsoft.com/office/powerpoint/2010/main" val="972794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C79A-94C9-493F-86CF-482FF8D3237B}"/>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6D84D467-B0BF-4DFF-9504-372956370875}"/>
              </a:ext>
            </a:extLst>
          </p:cNvPr>
          <p:cNvSpPr>
            <a:spLocks noGrp="1"/>
          </p:cNvSpPr>
          <p:nvPr>
            <p:ph idx="1"/>
          </p:nvPr>
        </p:nvSpPr>
        <p:spPr>
          <a:xfrm>
            <a:off x="503583" y="1497496"/>
            <a:ext cx="11125199" cy="4679467"/>
          </a:xfrm>
        </p:spPr>
        <p:txBody>
          <a:bodyPr/>
          <a:lstStyle/>
          <a:p>
            <a:r>
              <a:rPr lang="en-US" dirty="0"/>
              <a:t>Simple architecture – each node runs a single binary (kubelet) as a service</a:t>
            </a:r>
          </a:p>
          <a:p>
            <a:pPr lvl="1"/>
            <a:r>
              <a:rPr lang="en-US" dirty="0"/>
              <a:t>Kubelet advertises resources to API server</a:t>
            </a:r>
          </a:p>
          <a:p>
            <a:pPr lvl="1"/>
            <a:r>
              <a:rPr lang="en-US" dirty="0"/>
              <a:t>Kubelet maintains and launches containers using Docker engine API</a:t>
            </a:r>
          </a:p>
          <a:p>
            <a:r>
              <a:rPr lang="en-US" dirty="0"/>
              <a:t>Clients talk to cluster via API server which itself runs as a pod</a:t>
            </a:r>
          </a:p>
          <a:p>
            <a:r>
              <a:rPr lang="en-US" dirty="0"/>
              <a:t>Scheduler runs as another pod</a:t>
            </a:r>
          </a:p>
        </p:txBody>
      </p:sp>
      <p:sp>
        <p:nvSpPr>
          <p:cNvPr id="4" name="Rectangle 3">
            <a:extLst>
              <a:ext uri="{FF2B5EF4-FFF2-40B4-BE49-F238E27FC236}">
                <a16:creationId xmlns:a16="http://schemas.microsoft.com/office/drawing/2014/main" id="{F036585E-E08C-49CF-9C63-2CC9489DFF08}"/>
              </a:ext>
            </a:extLst>
          </p:cNvPr>
          <p:cNvSpPr/>
          <p:nvPr/>
        </p:nvSpPr>
        <p:spPr>
          <a:xfrm>
            <a:off x="3598471" y="3994459"/>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2</a:t>
            </a:r>
          </a:p>
        </p:txBody>
      </p:sp>
      <p:sp>
        <p:nvSpPr>
          <p:cNvPr id="5" name="Rectangle 4">
            <a:extLst>
              <a:ext uri="{FF2B5EF4-FFF2-40B4-BE49-F238E27FC236}">
                <a16:creationId xmlns:a16="http://schemas.microsoft.com/office/drawing/2014/main" id="{965D6B19-129C-4DF5-8A52-897A303B48C8}"/>
              </a:ext>
            </a:extLst>
          </p:cNvPr>
          <p:cNvSpPr/>
          <p:nvPr/>
        </p:nvSpPr>
        <p:spPr>
          <a:xfrm>
            <a:off x="1137371" y="3945421"/>
            <a:ext cx="1723769"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8" name="Rectangle 7">
            <a:extLst>
              <a:ext uri="{FF2B5EF4-FFF2-40B4-BE49-F238E27FC236}">
                <a16:creationId xmlns:a16="http://schemas.microsoft.com/office/drawing/2014/main" id="{07B5EF79-727C-4CF0-A9B1-27963678FC45}"/>
              </a:ext>
            </a:extLst>
          </p:cNvPr>
          <p:cNvSpPr/>
          <p:nvPr/>
        </p:nvSpPr>
        <p:spPr>
          <a:xfrm>
            <a:off x="6254571" y="3994458"/>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3</a:t>
            </a:r>
          </a:p>
        </p:txBody>
      </p:sp>
      <p:sp>
        <p:nvSpPr>
          <p:cNvPr id="9" name="Rectangle 8">
            <a:extLst>
              <a:ext uri="{FF2B5EF4-FFF2-40B4-BE49-F238E27FC236}">
                <a16:creationId xmlns:a16="http://schemas.microsoft.com/office/drawing/2014/main" id="{9E4D9589-F29A-4EAA-94CB-C425927B13D4}"/>
              </a:ext>
            </a:extLst>
          </p:cNvPr>
          <p:cNvSpPr/>
          <p:nvPr/>
        </p:nvSpPr>
        <p:spPr>
          <a:xfrm>
            <a:off x="8776405" y="3945421"/>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4</a:t>
            </a:r>
          </a:p>
        </p:txBody>
      </p:sp>
      <p:sp>
        <p:nvSpPr>
          <p:cNvPr id="10" name="Rectangle 9">
            <a:extLst>
              <a:ext uri="{FF2B5EF4-FFF2-40B4-BE49-F238E27FC236}">
                <a16:creationId xmlns:a16="http://schemas.microsoft.com/office/drawing/2014/main" id="{1415B613-9FCF-417A-848D-9F06FC120F82}"/>
              </a:ext>
            </a:extLst>
          </p:cNvPr>
          <p:cNvSpPr/>
          <p:nvPr/>
        </p:nvSpPr>
        <p:spPr>
          <a:xfrm>
            <a:off x="3661262" y="438966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7B403B-70B0-424D-A546-368B99B2BF03}"/>
              </a:ext>
            </a:extLst>
          </p:cNvPr>
          <p:cNvSpPr/>
          <p:nvPr/>
        </p:nvSpPr>
        <p:spPr>
          <a:xfrm>
            <a:off x="3661261" y="4389668"/>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2" name="Rectangle 11">
            <a:extLst>
              <a:ext uri="{FF2B5EF4-FFF2-40B4-BE49-F238E27FC236}">
                <a16:creationId xmlns:a16="http://schemas.microsoft.com/office/drawing/2014/main" id="{CC50865D-AC54-42B1-BA77-44A3B0019692}"/>
              </a:ext>
            </a:extLst>
          </p:cNvPr>
          <p:cNvSpPr/>
          <p:nvPr/>
        </p:nvSpPr>
        <p:spPr>
          <a:xfrm>
            <a:off x="3760654" y="4714347"/>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2C238B1-7A69-4F37-88C4-3161CB13CEF7}"/>
              </a:ext>
            </a:extLst>
          </p:cNvPr>
          <p:cNvSpPr/>
          <p:nvPr/>
        </p:nvSpPr>
        <p:spPr>
          <a:xfrm>
            <a:off x="4157099" y="4714347"/>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6199E2C-B410-403B-B5F6-B53215BE029E}"/>
              </a:ext>
            </a:extLst>
          </p:cNvPr>
          <p:cNvSpPr/>
          <p:nvPr/>
        </p:nvSpPr>
        <p:spPr>
          <a:xfrm>
            <a:off x="4463691" y="5072156"/>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7" name="Rectangle 16">
            <a:extLst>
              <a:ext uri="{FF2B5EF4-FFF2-40B4-BE49-F238E27FC236}">
                <a16:creationId xmlns:a16="http://schemas.microsoft.com/office/drawing/2014/main" id="{1CB1EC17-BAF8-4F52-B4BA-5D306056370C}"/>
              </a:ext>
            </a:extLst>
          </p:cNvPr>
          <p:cNvSpPr/>
          <p:nvPr/>
        </p:nvSpPr>
        <p:spPr>
          <a:xfrm>
            <a:off x="4563084" y="5396835"/>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BD5D6AD-15E5-4483-96B0-26381E6FAD3C}"/>
              </a:ext>
            </a:extLst>
          </p:cNvPr>
          <p:cNvSpPr/>
          <p:nvPr/>
        </p:nvSpPr>
        <p:spPr>
          <a:xfrm>
            <a:off x="6379877" y="4373102"/>
            <a:ext cx="1150122" cy="884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0" name="Rectangle 19">
            <a:extLst>
              <a:ext uri="{FF2B5EF4-FFF2-40B4-BE49-F238E27FC236}">
                <a16:creationId xmlns:a16="http://schemas.microsoft.com/office/drawing/2014/main" id="{FC283A7C-9949-4410-B3A6-7AB897DA52D1}"/>
              </a:ext>
            </a:extLst>
          </p:cNvPr>
          <p:cNvSpPr/>
          <p:nvPr/>
        </p:nvSpPr>
        <p:spPr>
          <a:xfrm>
            <a:off x="6479270" y="4697782"/>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EA44CFB-6EB1-43B4-837F-DD4820FA8B13}"/>
              </a:ext>
            </a:extLst>
          </p:cNvPr>
          <p:cNvSpPr/>
          <p:nvPr/>
        </p:nvSpPr>
        <p:spPr>
          <a:xfrm>
            <a:off x="6848161" y="4697781"/>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A7EB7D1-8FC5-4890-96DF-C82D4D436BF1}"/>
              </a:ext>
            </a:extLst>
          </p:cNvPr>
          <p:cNvSpPr/>
          <p:nvPr/>
        </p:nvSpPr>
        <p:spPr>
          <a:xfrm>
            <a:off x="6851467" y="4977461"/>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A98C5F-3EF8-4F78-9878-98F5AA1C3FE2}"/>
              </a:ext>
            </a:extLst>
          </p:cNvPr>
          <p:cNvSpPr/>
          <p:nvPr/>
        </p:nvSpPr>
        <p:spPr>
          <a:xfrm>
            <a:off x="1277588" y="4386351"/>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4" name="Rectangle 23">
            <a:extLst>
              <a:ext uri="{FF2B5EF4-FFF2-40B4-BE49-F238E27FC236}">
                <a16:creationId xmlns:a16="http://schemas.microsoft.com/office/drawing/2014/main" id="{A59ABD1E-1566-4717-AC5C-D8AB85023B52}"/>
              </a:ext>
            </a:extLst>
          </p:cNvPr>
          <p:cNvSpPr/>
          <p:nvPr/>
        </p:nvSpPr>
        <p:spPr>
          <a:xfrm>
            <a:off x="1417216" y="4728980"/>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25" name="Rectangle 24">
            <a:extLst>
              <a:ext uri="{FF2B5EF4-FFF2-40B4-BE49-F238E27FC236}">
                <a16:creationId xmlns:a16="http://schemas.microsoft.com/office/drawing/2014/main" id="{D9ADBC83-AEFB-42F9-870D-1D07C4725850}"/>
              </a:ext>
            </a:extLst>
          </p:cNvPr>
          <p:cNvSpPr/>
          <p:nvPr/>
        </p:nvSpPr>
        <p:spPr>
          <a:xfrm>
            <a:off x="1288693" y="5073169"/>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6" name="Rectangle 25">
            <a:extLst>
              <a:ext uri="{FF2B5EF4-FFF2-40B4-BE49-F238E27FC236}">
                <a16:creationId xmlns:a16="http://schemas.microsoft.com/office/drawing/2014/main" id="{7F748E97-7231-44AC-B64C-4904CC4BAE4C}"/>
              </a:ext>
            </a:extLst>
          </p:cNvPr>
          <p:cNvSpPr/>
          <p:nvPr/>
        </p:nvSpPr>
        <p:spPr>
          <a:xfrm>
            <a:off x="1428321" y="5415798"/>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cxnSp>
        <p:nvCxnSpPr>
          <p:cNvPr id="28" name="Straight Arrow Connector 27">
            <a:extLst>
              <a:ext uri="{FF2B5EF4-FFF2-40B4-BE49-F238E27FC236}">
                <a16:creationId xmlns:a16="http://schemas.microsoft.com/office/drawing/2014/main" id="{85C2B4A6-DBFF-4AC9-9A45-B26291E69B2E}"/>
              </a:ext>
            </a:extLst>
          </p:cNvPr>
          <p:cNvCxnSpPr/>
          <p:nvPr/>
        </p:nvCxnSpPr>
        <p:spPr>
          <a:xfrm flipV="1">
            <a:off x="1908313" y="5877339"/>
            <a:ext cx="0" cy="4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AF8152-641E-4553-8410-EDF5B17E3D47}"/>
              </a:ext>
            </a:extLst>
          </p:cNvPr>
          <p:cNvSpPr txBox="1"/>
          <p:nvPr/>
        </p:nvSpPr>
        <p:spPr>
          <a:xfrm>
            <a:off x="1013791" y="6288156"/>
            <a:ext cx="1974574" cy="369332"/>
          </a:xfrm>
          <a:prstGeom prst="rect">
            <a:avLst/>
          </a:prstGeom>
          <a:noFill/>
        </p:spPr>
        <p:txBody>
          <a:bodyPr wrap="square" rtlCol="0">
            <a:spAutoFit/>
          </a:bodyPr>
          <a:lstStyle/>
          <a:p>
            <a:pPr algn="ctr"/>
            <a:r>
              <a:rPr lang="en-US" dirty="0"/>
              <a:t>Master Node</a:t>
            </a:r>
          </a:p>
        </p:txBody>
      </p:sp>
      <p:sp>
        <p:nvSpPr>
          <p:cNvPr id="32" name="TextBox 31">
            <a:extLst>
              <a:ext uri="{FF2B5EF4-FFF2-40B4-BE49-F238E27FC236}">
                <a16:creationId xmlns:a16="http://schemas.microsoft.com/office/drawing/2014/main" id="{180B019E-19CC-448E-9FD0-6ADC47383683}"/>
              </a:ext>
            </a:extLst>
          </p:cNvPr>
          <p:cNvSpPr txBox="1"/>
          <p:nvPr/>
        </p:nvSpPr>
        <p:spPr>
          <a:xfrm>
            <a:off x="5881795" y="6258383"/>
            <a:ext cx="1974574" cy="369332"/>
          </a:xfrm>
          <a:prstGeom prst="rect">
            <a:avLst/>
          </a:prstGeom>
          <a:noFill/>
        </p:spPr>
        <p:txBody>
          <a:bodyPr wrap="square" rtlCol="0">
            <a:spAutoFit/>
          </a:bodyPr>
          <a:lstStyle/>
          <a:p>
            <a:pPr algn="ctr"/>
            <a:r>
              <a:rPr lang="en-US" dirty="0"/>
              <a:t>Worker Nodes</a:t>
            </a:r>
          </a:p>
        </p:txBody>
      </p:sp>
      <p:cxnSp>
        <p:nvCxnSpPr>
          <p:cNvPr id="34" name="Straight Arrow Connector 33">
            <a:extLst>
              <a:ext uri="{FF2B5EF4-FFF2-40B4-BE49-F238E27FC236}">
                <a16:creationId xmlns:a16="http://schemas.microsoft.com/office/drawing/2014/main" id="{05EA5623-25E3-406A-9310-8BA6A242CCDC}"/>
              </a:ext>
            </a:extLst>
          </p:cNvPr>
          <p:cNvCxnSpPr/>
          <p:nvPr/>
        </p:nvCxnSpPr>
        <p:spPr>
          <a:xfrm flipH="1" flipV="1">
            <a:off x="4697896" y="5877339"/>
            <a:ext cx="2007704" cy="38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A2CE147-08DC-4394-AD77-7115BC837878}"/>
              </a:ext>
            </a:extLst>
          </p:cNvPr>
          <p:cNvCxnSpPr/>
          <p:nvPr/>
        </p:nvCxnSpPr>
        <p:spPr>
          <a:xfrm flipV="1">
            <a:off x="7089913" y="5877339"/>
            <a:ext cx="0" cy="381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14DCBE2-FA86-40D2-814C-978F31540E5B}"/>
              </a:ext>
            </a:extLst>
          </p:cNvPr>
          <p:cNvCxnSpPr/>
          <p:nvPr/>
        </p:nvCxnSpPr>
        <p:spPr>
          <a:xfrm flipV="1">
            <a:off x="7699513" y="5877339"/>
            <a:ext cx="1457739" cy="41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58CC83E-28D8-418D-829D-B170AB67C1B5}"/>
              </a:ext>
            </a:extLst>
          </p:cNvPr>
          <p:cNvSpPr/>
          <p:nvPr/>
        </p:nvSpPr>
        <p:spPr>
          <a:xfrm>
            <a:off x="8838860" y="4216004"/>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3" name="Rectangle 42">
            <a:extLst>
              <a:ext uri="{FF2B5EF4-FFF2-40B4-BE49-F238E27FC236}">
                <a16:creationId xmlns:a16="http://schemas.microsoft.com/office/drawing/2014/main" id="{5FE9D685-8706-4356-85B3-86CA5ACCAE6D}"/>
              </a:ext>
            </a:extLst>
          </p:cNvPr>
          <p:cNvSpPr/>
          <p:nvPr/>
        </p:nvSpPr>
        <p:spPr>
          <a:xfrm>
            <a:off x="9000720" y="452543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2FAB6ED-EA43-4255-9E43-661B99462920}"/>
              </a:ext>
            </a:extLst>
          </p:cNvPr>
          <p:cNvSpPr/>
          <p:nvPr/>
        </p:nvSpPr>
        <p:spPr>
          <a:xfrm>
            <a:off x="9689348" y="4386351"/>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5" name="Rectangle 44">
            <a:extLst>
              <a:ext uri="{FF2B5EF4-FFF2-40B4-BE49-F238E27FC236}">
                <a16:creationId xmlns:a16="http://schemas.microsoft.com/office/drawing/2014/main" id="{17CC0CE2-7017-4082-8649-4276C4FFC54C}"/>
              </a:ext>
            </a:extLst>
          </p:cNvPr>
          <p:cNvSpPr/>
          <p:nvPr/>
        </p:nvSpPr>
        <p:spPr>
          <a:xfrm>
            <a:off x="9851208" y="4695786"/>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BCAC6330-B37E-42E6-B549-BFFACB16C0B2}"/>
              </a:ext>
            </a:extLst>
          </p:cNvPr>
          <p:cNvSpPr/>
          <p:nvPr/>
        </p:nvSpPr>
        <p:spPr>
          <a:xfrm>
            <a:off x="8952017" y="4999960"/>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47" name="Rectangle 46">
            <a:extLst>
              <a:ext uri="{FF2B5EF4-FFF2-40B4-BE49-F238E27FC236}">
                <a16:creationId xmlns:a16="http://schemas.microsoft.com/office/drawing/2014/main" id="{84E04A56-215F-4EEE-9147-2B111A14FE75}"/>
              </a:ext>
            </a:extLst>
          </p:cNvPr>
          <p:cNvSpPr/>
          <p:nvPr/>
        </p:nvSpPr>
        <p:spPr>
          <a:xfrm>
            <a:off x="9113877" y="5309395"/>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7895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3883-3C3B-49F7-A4F3-4F428DFF3AA6}"/>
              </a:ext>
            </a:extLst>
          </p:cNvPr>
          <p:cNvSpPr>
            <a:spLocks noGrp="1"/>
          </p:cNvSpPr>
          <p:nvPr>
            <p:ph type="title"/>
          </p:nvPr>
        </p:nvSpPr>
        <p:spPr>
          <a:xfrm>
            <a:off x="690746" y="164234"/>
            <a:ext cx="10515600" cy="1325563"/>
          </a:xfrm>
        </p:spPr>
        <p:txBody>
          <a:bodyPr/>
          <a:lstStyle/>
          <a:p>
            <a:r>
              <a:rPr lang="en-US" dirty="0"/>
              <a:t>Kubernetes Open Source Priorities</a:t>
            </a:r>
            <a:endParaRPr lang="en-US"/>
          </a:p>
        </p:txBody>
      </p:sp>
      <p:pic>
        <p:nvPicPr>
          <p:cNvPr id="5" name="Content Placeholder 4">
            <a:extLst>
              <a:ext uri="{FF2B5EF4-FFF2-40B4-BE49-F238E27FC236}">
                <a16:creationId xmlns:a16="http://schemas.microsoft.com/office/drawing/2014/main" id="{4AEDB7E8-60DF-474E-B4C9-68532253F5A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0746" y="1251263"/>
            <a:ext cx="4345080" cy="5328420"/>
          </a:xfrm>
        </p:spPr>
      </p:pic>
      <p:sp>
        <p:nvSpPr>
          <p:cNvPr id="6" name="TextBox 5">
            <a:extLst>
              <a:ext uri="{FF2B5EF4-FFF2-40B4-BE49-F238E27FC236}">
                <a16:creationId xmlns:a16="http://schemas.microsoft.com/office/drawing/2014/main" id="{A6A89433-2D4E-4DDC-AC15-DB2D5FBCEF71}"/>
              </a:ext>
            </a:extLst>
          </p:cNvPr>
          <p:cNvSpPr txBox="1"/>
          <p:nvPr/>
        </p:nvSpPr>
        <p:spPr>
          <a:xfrm>
            <a:off x="5473148" y="1560581"/>
            <a:ext cx="5936974"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Initially meant for microservices and workloads which did not too much performance</a:t>
            </a:r>
          </a:p>
          <a:p>
            <a:pPr marL="285750" indent="-285750">
              <a:buFont typeface="Arial" panose="020B0604020202020204" pitchFamily="34" charset="0"/>
              <a:buChar char="•"/>
            </a:pPr>
            <a:r>
              <a:rPr lang="en-US" sz="2400" dirty="0"/>
              <a:t>Recent work on Kubernetes has focused on</a:t>
            </a:r>
          </a:p>
          <a:p>
            <a:pPr marL="742950" lvl="1" indent="-285750">
              <a:buFont typeface="Arial" panose="020B0604020202020204" pitchFamily="34" charset="0"/>
              <a:buChar char="•"/>
            </a:pPr>
            <a:r>
              <a:rPr lang="en-US" sz="2400" dirty="0"/>
              <a:t>Improving performance</a:t>
            </a:r>
          </a:p>
          <a:p>
            <a:pPr marL="742950" lvl="1" indent="-285750">
              <a:buFont typeface="Arial" panose="020B0604020202020204" pitchFamily="34" charset="0"/>
              <a:buChar char="•"/>
            </a:pPr>
            <a:r>
              <a:rPr lang="en-US" sz="2400" dirty="0"/>
              <a:t>Richer control over pods</a:t>
            </a:r>
          </a:p>
          <a:p>
            <a:pPr marL="742950" lvl="1" indent="-285750">
              <a:buFont typeface="Arial" panose="020B0604020202020204" pitchFamily="34" charset="0"/>
              <a:buChar char="•"/>
            </a:pPr>
            <a:r>
              <a:rPr lang="en-US" sz="2400" dirty="0"/>
              <a:t>Improved device support</a:t>
            </a:r>
          </a:p>
          <a:p>
            <a:pPr marL="742950" lvl="1" indent="-285750">
              <a:buFont typeface="Arial" panose="020B0604020202020204" pitchFamily="34" charset="0"/>
              <a:buChar char="•"/>
            </a:pPr>
            <a:r>
              <a:rPr lang="en-US" sz="2400" dirty="0"/>
              <a:t>Extensibility</a:t>
            </a:r>
          </a:p>
          <a:p>
            <a:pPr marL="342900" indent="-342900">
              <a:buFont typeface="Arial" panose="020B0604020202020204" pitchFamily="34" charset="0"/>
              <a:buChar char="•"/>
            </a:pPr>
            <a:r>
              <a:rPr lang="en-US" sz="2400" dirty="0"/>
              <a:t>Key Features ongoing and in 1.8 Release</a:t>
            </a:r>
          </a:p>
          <a:p>
            <a:pPr marL="800100" lvl="1" indent="-342900">
              <a:buFont typeface="Arial" panose="020B0604020202020204" pitchFamily="34" charset="0"/>
              <a:buChar char="•"/>
            </a:pPr>
            <a:r>
              <a:rPr lang="en-US" sz="2400" dirty="0"/>
              <a:t>Extensibility – binary plugins, device plugins, custom resource definitions</a:t>
            </a:r>
          </a:p>
        </p:txBody>
      </p:sp>
    </p:spTree>
    <p:extLst>
      <p:ext uri="{BB962C8B-B14F-4D97-AF65-F5344CB8AC3E}">
        <p14:creationId xmlns:p14="http://schemas.microsoft.com/office/powerpoint/2010/main" val="381808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E30E-3B78-4C88-98C3-15D8065E8974}"/>
              </a:ext>
            </a:extLst>
          </p:cNvPr>
          <p:cNvSpPr>
            <a:spLocks noGrp="1"/>
          </p:cNvSpPr>
          <p:nvPr>
            <p:ph type="title"/>
          </p:nvPr>
        </p:nvSpPr>
        <p:spPr>
          <a:xfrm>
            <a:off x="258683" y="267830"/>
            <a:ext cx="7311887" cy="1325563"/>
          </a:xfrm>
        </p:spPr>
        <p:txBody>
          <a:bodyPr/>
          <a:lstStyle/>
          <a:p>
            <a:r>
              <a:rPr lang="en-US" dirty="0"/>
              <a:t>Extending device support</a:t>
            </a:r>
          </a:p>
        </p:txBody>
      </p:sp>
      <p:sp>
        <p:nvSpPr>
          <p:cNvPr id="4" name="Rectangle 3">
            <a:extLst>
              <a:ext uri="{FF2B5EF4-FFF2-40B4-BE49-F238E27FC236}">
                <a16:creationId xmlns:a16="http://schemas.microsoft.com/office/drawing/2014/main" id="{C1C37424-09B1-4BA3-B01B-2D9D4E81F60D}"/>
              </a:ext>
            </a:extLst>
          </p:cNvPr>
          <p:cNvSpPr/>
          <p:nvPr/>
        </p:nvSpPr>
        <p:spPr>
          <a:xfrm>
            <a:off x="7434975" y="864352"/>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2</a:t>
            </a:r>
          </a:p>
        </p:txBody>
      </p:sp>
      <p:sp>
        <p:nvSpPr>
          <p:cNvPr id="5" name="Rectangle 4">
            <a:extLst>
              <a:ext uri="{FF2B5EF4-FFF2-40B4-BE49-F238E27FC236}">
                <a16:creationId xmlns:a16="http://schemas.microsoft.com/office/drawing/2014/main" id="{E56E0931-CE7E-4E65-B7A6-668BF4165453}"/>
              </a:ext>
            </a:extLst>
          </p:cNvPr>
          <p:cNvSpPr/>
          <p:nvPr/>
        </p:nvSpPr>
        <p:spPr>
          <a:xfrm>
            <a:off x="2539238" y="1942049"/>
            <a:ext cx="1914725" cy="2878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6" name="Rectangle 5">
            <a:extLst>
              <a:ext uri="{FF2B5EF4-FFF2-40B4-BE49-F238E27FC236}">
                <a16:creationId xmlns:a16="http://schemas.microsoft.com/office/drawing/2014/main" id="{D4AD1B91-FFA1-44D3-8471-A3C64874D2B6}"/>
              </a:ext>
            </a:extLst>
          </p:cNvPr>
          <p:cNvSpPr/>
          <p:nvPr/>
        </p:nvSpPr>
        <p:spPr>
          <a:xfrm>
            <a:off x="7444755" y="2891046"/>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3</a:t>
            </a:r>
          </a:p>
        </p:txBody>
      </p:sp>
      <p:sp>
        <p:nvSpPr>
          <p:cNvPr id="7" name="Rectangle 6">
            <a:extLst>
              <a:ext uri="{FF2B5EF4-FFF2-40B4-BE49-F238E27FC236}">
                <a16:creationId xmlns:a16="http://schemas.microsoft.com/office/drawing/2014/main" id="{B50F675D-0D3B-4ABD-8283-61D3A74CF951}"/>
              </a:ext>
            </a:extLst>
          </p:cNvPr>
          <p:cNvSpPr/>
          <p:nvPr/>
        </p:nvSpPr>
        <p:spPr>
          <a:xfrm>
            <a:off x="7434975" y="4862218"/>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4</a:t>
            </a:r>
          </a:p>
        </p:txBody>
      </p:sp>
      <p:sp>
        <p:nvSpPr>
          <p:cNvPr id="9" name="Rectangle 8">
            <a:extLst>
              <a:ext uri="{FF2B5EF4-FFF2-40B4-BE49-F238E27FC236}">
                <a16:creationId xmlns:a16="http://schemas.microsoft.com/office/drawing/2014/main" id="{CDE81C24-20A5-4C3A-965C-88BC5D1841AD}"/>
              </a:ext>
            </a:extLst>
          </p:cNvPr>
          <p:cNvSpPr/>
          <p:nvPr/>
        </p:nvSpPr>
        <p:spPr>
          <a:xfrm>
            <a:off x="7497765" y="1259561"/>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0" name="Rectangle 9">
            <a:extLst>
              <a:ext uri="{FF2B5EF4-FFF2-40B4-BE49-F238E27FC236}">
                <a16:creationId xmlns:a16="http://schemas.microsoft.com/office/drawing/2014/main" id="{84EF57FF-DE74-4894-89ED-0DE3304E8F1A}"/>
              </a:ext>
            </a:extLst>
          </p:cNvPr>
          <p:cNvSpPr/>
          <p:nvPr/>
        </p:nvSpPr>
        <p:spPr>
          <a:xfrm>
            <a:off x="7597158"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4BCE047-FAEE-4ED3-8E2E-50996B208425}"/>
              </a:ext>
            </a:extLst>
          </p:cNvPr>
          <p:cNvSpPr/>
          <p:nvPr/>
        </p:nvSpPr>
        <p:spPr>
          <a:xfrm>
            <a:off x="7993603"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CF4FCCE-8BF4-40B7-A5E1-2C0365D98EE5}"/>
              </a:ext>
            </a:extLst>
          </p:cNvPr>
          <p:cNvSpPr/>
          <p:nvPr/>
        </p:nvSpPr>
        <p:spPr>
          <a:xfrm>
            <a:off x="8300195" y="1942049"/>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3" name="Rectangle 12">
            <a:extLst>
              <a:ext uri="{FF2B5EF4-FFF2-40B4-BE49-F238E27FC236}">
                <a16:creationId xmlns:a16="http://schemas.microsoft.com/office/drawing/2014/main" id="{F5CE973E-C0EA-4600-8A23-3760EA861CC0}"/>
              </a:ext>
            </a:extLst>
          </p:cNvPr>
          <p:cNvSpPr/>
          <p:nvPr/>
        </p:nvSpPr>
        <p:spPr>
          <a:xfrm>
            <a:off x="8399588" y="2266728"/>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41556-22CB-4700-A5F2-F298CFD66688}"/>
              </a:ext>
            </a:extLst>
          </p:cNvPr>
          <p:cNvSpPr/>
          <p:nvPr/>
        </p:nvSpPr>
        <p:spPr>
          <a:xfrm>
            <a:off x="7570061" y="3269690"/>
            <a:ext cx="1150122" cy="884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5" name="Rectangle 14">
            <a:extLst>
              <a:ext uri="{FF2B5EF4-FFF2-40B4-BE49-F238E27FC236}">
                <a16:creationId xmlns:a16="http://schemas.microsoft.com/office/drawing/2014/main" id="{6F579EB4-4CFF-487B-B2FC-7226F80F210B}"/>
              </a:ext>
            </a:extLst>
          </p:cNvPr>
          <p:cNvSpPr/>
          <p:nvPr/>
        </p:nvSpPr>
        <p:spPr>
          <a:xfrm>
            <a:off x="7669454" y="359437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AFFFF5-3E6E-4DBF-94FA-5EEE1C337B9B}"/>
              </a:ext>
            </a:extLst>
          </p:cNvPr>
          <p:cNvSpPr/>
          <p:nvPr/>
        </p:nvSpPr>
        <p:spPr>
          <a:xfrm>
            <a:off x="8038345" y="359436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67E89DE-7BF8-4160-AC52-BE6DAFB07DD6}"/>
              </a:ext>
            </a:extLst>
          </p:cNvPr>
          <p:cNvSpPr/>
          <p:nvPr/>
        </p:nvSpPr>
        <p:spPr>
          <a:xfrm>
            <a:off x="8041651" y="387404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FC58CA5-FDB1-45DD-BD19-E3ADBD4B618E}"/>
              </a:ext>
            </a:extLst>
          </p:cNvPr>
          <p:cNvSpPr/>
          <p:nvPr/>
        </p:nvSpPr>
        <p:spPr>
          <a:xfrm>
            <a:off x="2850958" y="2412390"/>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9" name="Rectangle 18">
            <a:extLst>
              <a:ext uri="{FF2B5EF4-FFF2-40B4-BE49-F238E27FC236}">
                <a16:creationId xmlns:a16="http://schemas.microsoft.com/office/drawing/2014/main" id="{AAF7352F-329B-44EF-AC09-40E03EC2E593}"/>
              </a:ext>
            </a:extLst>
          </p:cNvPr>
          <p:cNvSpPr/>
          <p:nvPr/>
        </p:nvSpPr>
        <p:spPr>
          <a:xfrm>
            <a:off x="2990586" y="2755019"/>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20" name="Rectangle 19">
            <a:extLst>
              <a:ext uri="{FF2B5EF4-FFF2-40B4-BE49-F238E27FC236}">
                <a16:creationId xmlns:a16="http://schemas.microsoft.com/office/drawing/2014/main" id="{D169987E-2141-4D70-9DB9-F2B303811CA8}"/>
              </a:ext>
            </a:extLst>
          </p:cNvPr>
          <p:cNvSpPr/>
          <p:nvPr/>
        </p:nvSpPr>
        <p:spPr>
          <a:xfrm>
            <a:off x="2811976" y="4029723"/>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1" name="Rectangle 20">
            <a:extLst>
              <a:ext uri="{FF2B5EF4-FFF2-40B4-BE49-F238E27FC236}">
                <a16:creationId xmlns:a16="http://schemas.microsoft.com/office/drawing/2014/main" id="{04770D84-C932-4530-9040-75F0D1FCCAA5}"/>
              </a:ext>
            </a:extLst>
          </p:cNvPr>
          <p:cNvSpPr/>
          <p:nvPr/>
        </p:nvSpPr>
        <p:spPr>
          <a:xfrm>
            <a:off x="2951604" y="4372352"/>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sp>
        <p:nvSpPr>
          <p:cNvPr id="23" name="TextBox 22">
            <a:extLst>
              <a:ext uri="{FF2B5EF4-FFF2-40B4-BE49-F238E27FC236}">
                <a16:creationId xmlns:a16="http://schemas.microsoft.com/office/drawing/2014/main" id="{297CB103-661A-4551-B41F-D405DCA2B0E5}"/>
              </a:ext>
            </a:extLst>
          </p:cNvPr>
          <p:cNvSpPr txBox="1"/>
          <p:nvPr/>
        </p:nvSpPr>
        <p:spPr>
          <a:xfrm>
            <a:off x="2479389" y="4830829"/>
            <a:ext cx="1974574" cy="369332"/>
          </a:xfrm>
          <a:prstGeom prst="rect">
            <a:avLst/>
          </a:prstGeom>
          <a:noFill/>
        </p:spPr>
        <p:txBody>
          <a:bodyPr wrap="square" rtlCol="0">
            <a:spAutoFit/>
          </a:bodyPr>
          <a:lstStyle/>
          <a:p>
            <a:pPr algn="ctr"/>
            <a:r>
              <a:rPr lang="en-US" dirty="0"/>
              <a:t>Master Node</a:t>
            </a:r>
          </a:p>
        </p:txBody>
      </p:sp>
      <p:sp>
        <p:nvSpPr>
          <p:cNvPr id="24" name="TextBox 23">
            <a:extLst>
              <a:ext uri="{FF2B5EF4-FFF2-40B4-BE49-F238E27FC236}">
                <a16:creationId xmlns:a16="http://schemas.microsoft.com/office/drawing/2014/main" id="{2D1CEA1D-BBF3-44E3-8349-65448B238F2F}"/>
              </a:ext>
            </a:extLst>
          </p:cNvPr>
          <p:cNvSpPr txBox="1"/>
          <p:nvPr/>
        </p:nvSpPr>
        <p:spPr>
          <a:xfrm>
            <a:off x="7357824" y="441979"/>
            <a:ext cx="1974574" cy="369332"/>
          </a:xfrm>
          <a:prstGeom prst="rect">
            <a:avLst/>
          </a:prstGeom>
          <a:noFill/>
        </p:spPr>
        <p:txBody>
          <a:bodyPr wrap="square" rtlCol="0">
            <a:spAutoFit/>
          </a:bodyPr>
          <a:lstStyle/>
          <a:p>
            <a:pPr algn="ctr"/>
            <a:r>
              <a:rPr lang="en-US" dirty="0"/>
              <a:t>Worker Nodes</a:t>
            </a:r>
          </a:p>
        </p:txBody>
      </p:sp>
      <p:sp>
        <p:nvSpPr>
          <p:cNvPr id="28" name="Rectangle 27">
            <a:extLst>
              <a:ext uri="{FF2B5EF4-FFF2-40B4-BE49-F238E27FC236}">
                <a16:creationId xmlns:a16="http://schemas.microsoft.com/office/drawing/2014/main" id="{C19FC735-EF6F-4B7D-B25E-3BED518E7DA5}"/>
              </a:ext>
            </a:extLst>
          </p:cNvPr>
          <p:cNvSpPr/>
          <p:nvPr/>
        </p:nvSpPr>
        <p:spPr>
          <a:xfrm>
            <a:off x="7497430" y="5132801"/>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9" name="Rectangle 28">
            <a:extLst>
              <a:ext uri="{FF2B5EF4-FFF2-40B4-BE49-F238E27FC236}">
                <a16:creationId xmlns:a16="http://schemas.microsoft.com/office/drawing/2014/main" id="{D7708B11-40FD-4A72-BA87-CEC986B61C36}"/>
              </a:ext>
            </a:extLst>
          </p:cNvPr>
          <p:cNvSpPr/>
          <p:nvPr/>
        </p:nvSpPr>
        <p:spPr>
          <a:xfrm>
            <a:off x="7659290" y="5442236"/>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5750CAA-4B69-4B06-93A5-D8C12945F2C6}"/>
              </a:ext>
            </a:extLst>
          </p:cNvPr>
          <p:cNvSpPr/>
          <p:nvPr/>
        </p:nvSpPr>
        <p:spPr>
          <a:xfrm>
            <a:off x="8347918" y="5303148"/>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31" name="Rectangle 30">
            <a:extLst>
              <a:ext uri="{FF2B5EF4-FFF2-40B4-BE49-F238E27FC236}">
                <a16:creationId xmlns:a16="http://schemas.microsoft.com/office/drawing/2014/main" id="{3721707E-77D9-4F70-AF97-421EED326332}"/>
              </a:ext>
            </a:extLst>
          </p:cNvPr>
          <p:cNvSpPr/>
          <p:nvPr/>
        </p:nvSpPr>
        <p:spPr>
          <a:xfrm>
            <a:off x="8509778" y="5612583"/>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19B6CB09-B359-4238-9A6A-6F0D040DFDA8}"/>
              </a:ext>
            </a:extLst>
          </p:cNvPr>
          <p:cNvSpPr/>
          <p:nvPr/>
        </p:nvSpPr>
        <p:spPr>
          <a:xfrm>
            <a:off x="7610587" y="5916757"/>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33" name="Rectangle 32">
            <a:extLst>
              <a:ext uri="{FF2B5EF4-FFF2-40B4-BE49-F238E27FC236}">
                <a16:creationId xmlns:a16="http://schemas.microsoft.com/office/drawing/2014/main" id="{ECB14D29-4219-426F-8A8C-9DFA4D9665E9}"/>
              </a:ext>
            </a:extLst>
          </p:cNvPr>
          <p:cNvSpPr/>
          <p:nvPr/>
        </p:nvSpPr>
        <p:spPr>
          <a:xfrm>
            <a:off x="7772447" y="6226192"/>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7936F091-5895-4D5E-BCBD-D287FB1BC60C}"/>
              </a:ext>
            </a:extLst>
          </p:cNvPr>
          <p:cNvCxnSpPr>
            <a:cxnSpLocks/>
          </p:cNvCxnSpPr>
          <p:nvPr/>
        </p:nvCxnSpPr>
        <p:spPr>
          <a:xfrm flipH="1">
            <a:off x="3912456" y="1867465"/>
            <a:ext cx="3354419" cy="855915"/>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D3B36D1-747E-4DAE-B8A5-D76469695262}"/>
              </a:ext>
            </a:extLst>
          </p:cNvPr>
          <p:cNvCxnSpPr>
            <a:cxnSpLocks/>
          </p:cNvCxnSpPr>
          <p:nvPr/>
        </p:nvCxnSpPr>
        <p:spPr>
          <a:xfrm flipH="1" flipV="1">
            <a:off x="3912456" y="2997452"/>
            <a:ext cx="3423464" cy="634189"/>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ABEC157-7D7B-4534-A992-5D96CA36A910}"/>
              </a:ext>
            </a:extLst>
          </p:cNvPr>
          <p:cNvCxnSpPr>
            <a:cxnSpLocks/>
          </p:cNvCxnSpPr>
          <p:nvPr/>
        </p:nvCxnSpPr>
        <p:spPr>
          <a:xfrm flipH="1" flipV="1">
            <a:off x="3677346" y="2997452"/>
            <a:ext cx="3626887" cy="2680517"/>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6D649BF-EBCC-4F69-862D-09F8D84CD989}"/>
              </a:ext>
            </a:extLst>
          </p:cNvPr>
          <p:cNvSpPr txBox="1"/>
          <p:nvPr/>
        </p:nvSpPr>
        <p:spPr>
          <a:xfrm>
            <a:off x="5150735" y="2209066"/>
            <a:ext cx="1705429" cy="923330"/>
          </a:xfrm>
          <a:prstGeom prst="rect">
            <a:avLst/>
          </a:prstGeom>
          <a:noFill/>
        </p:spPr>
        <p:txBody>
          <a:bodyPr wrap="square" rtlCol="0">
            <a:spAutoFit/>
          </a:bodyPr>
          <a:lstStyle/>
          <a:p>
            <a:pPr algn="ctr"/>
            <a:r>
              <a:rPr lang="en-US" dirty="0"/>
              <a:t>Resource Advertisement</a:t>
            </a:r>
          </a:p>
          <a:p>
            <a:pPr algn="ctr"/>
            <a:r>
              <a:rPr lang="en-US" dirty="0"/>
              <a:t>CPU, memory</a:t>
            </a:r>
          </a:p>
        </p:txBody>
      </p:sp>
      <p:sp>
        <p:nvSpPr>
          <p:cNvPr id="51" name="Freeform: Shape 50">
            <a:extLst>
              <a:ext uri="{FF2B5EF4-FFF2-40B4-BE49-F238E27FC236}">
                <a16:creationId xmlns:a16="http://schemas.microsoft.com/office/drawing/2014/main" id="{4C7DF4F9-D179-4552-8E95-4E8CB17A041E}"/>
              </a:ext>
            </a:extLst>
          </p:cNvPr>
          <p:cNvSpPr/>
          <p:nvPr/>
        </p:nvSpPr>
        <p:spPr>
          <a:xfrm>
            <a:off x="1843290" y="2757714"/>
            <a:ext cx="827339" cy="1516743"/>
          </a:xfrm>
          <a:custGeom>
            <a:avLst/>
            <a:gdLst>
              <a:gd name="connsiteX0" fmla="*/ 827339 w 827339"/>
              <a:gd name="connsiteY0" fmla="*/ 0 h 1516743"/>
              <a:gd name="connsiteX1" fmla="*/ 24 w 827339"/>
              <a:gd name="connsiteY1" fmla="*/ 508000 h 1516743"/>
              <a:gd name="connsiteX2" fmla="*/ 805567 w 827339"/>
              <a:gd name="connsiteY2" fmla="*/ 1516743 h 1516743"/>
            </a:gdLst>
            <a:ahLst/>
            <a:cxnLst>
              <a:cxn ang="0">
                <a:pos x="connsiteX0" y="connsiteY0"/>
              </a:cxn>
              <a:cxn ang="0">
                <a:pos x="connsiteX1" y="connsiteY1"/>
              </a:cxn>
              <a:cxn ang="0">
                <a:pos x="connsiteX2" y="connsiteY2"/>
              </a:cxn>
            </a:cxnLst>
            <a:rect l="l" t="t" r="r" b="b"/>
            <a:pathLst>
              <a:path w="827339" h="1516743">
                <a:moveTo>
                  <a:pt x="827339" y="0"/>
                </a:moveTo>
                <a:cubicBezTo>
                  <a:pt x="415496" y="127605"/>
                  <a:pt x="3653" y="255210"/>
                  <a:pt x="24" y="508000"/>
                </a:cubicBezTo>
                <a:cubicBezTo>
                  <a:pt x="-3605" y="760790"/>
                  <a:pt x="400981" y="1138766"/>
                  <a:pt x="805567" y="1516743"/>
                </a:cubicBezTo>
              </a:path>
            </a:pathLst>
          </a:custGeom>
          <a:noFill/>
          <a:ln w="25400">
            <a:solidFill>
              <a:schemeClr val="accent6">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9B9DCA9-483C-40F1-9E95-BD568EDC67AE}"/>
              </a:ext>
            </a:extLst>
          </p:cNvPr>
          <p:cNvSpPr txBox="1"/>
          <p:nvPr/>
        </p:nvSpPr>
        <p:spPr>
          <a:xfrm>
            <a:off x="319314" y="2511893"/>
            <a:ext cx="1335315" cy="646331"/>
          </a:xfrm>
          <a:prstGeom prst="rect">
            <a:avLst/>
          </a:prstGeom>
          <a:noFill/>
        </p:spPr>
        <p:txBody>
          <a:bodyPr wrap="square" rtlCol="0">
            <a:spAutoFit/>
          </a:bodyPr>
          <a:lstStyle/>
          <a:p>
            <a:pPr algn="ctr"/>
            <a:r>
              <a:rPr lang="en-US" dirty="0"/>
              <a:t>Pod Placement</a:t>
            </a:r>
          </a:p>
        </p:txBody>
      </p:sp>
      <p:cxnSp>
        <p:nvCxnSpPr>
          <p:cNvPr id="54" name="Straight Arrow Connector 53">
            <a:extLst>
              <a:ext uri="{FF2B5EF4-FFF2-40B4-BE49-F238E27FC236}">
                <a16:creationId xmlns:a16="http://schemas.microsoft.com/office/drawing/2014/main" id="{712F732C-B647-421C-A030-D0685E51EC12}"/>
              </a:ext>
            </a:extLst>
          </p:cNvPr>
          <p:cNvCxnSpPr/>
          <p:nvPr/>
        </p:nvCxnSpPr>
        <p:spPr>
          <a:xfrm flipV="1">
            <a:off x="4296229" y="4153729"/>
            <a:ext cx="2970646" cy="31834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1CE8671-AE2C-4AEC-A115-2D29FA9CD37A}"/>
              </a:ext>
            </a:extLst>
          </p:cNvPr>
          <p:cNvSpPr txBox="1"/>
          <p:nvPr/>
        </p:nvSpPr>
        <p:spPr>
          <a:xfrm>
            <a:off x="5486119" y="3693528"/>
            <a:ext cx="1335315" cy="646331"/>
          </a:xfrm>
          <a:prstGeom prst="rect">
            <a:avLst/>
          </a:prstGeom>
          <a:noFill/>
        </p:spPr>
        <p:txBody>
          <a:bodyPr wrap="square" rtlCol="0">
            <a:spAutoFit/>
          </a:bodyPr>
          <a:lstStyle/>
          <a:p>
            <a:pPr algn="ctr"/>
            <a:r>
              <a:rPr lang="en-US" dirty="0"/>
              <a:t>Pod Creation</a:t>
            </a:r>
          </a:p>
        </p:txBody>
      </p:sp>
      <p:sp>
        <p:nvSpPr>
          <p:cNvPr id="56" name="TextBox 55">
            <a:extLst>
              <a:ext uri="{FF2B5EF4-FFF2-40B4-BE49-F238E27FC236}">
                <a16:creationId xmlns:a16="http://schemas.microsoft.com/office/drawing/2014/main" id="{21C3AD2E-CD7F-4E79-8C10-5B2F1A4A0059}"/>
              </a:ext>
            </a:extLst>
          </p:cNvPr>
          <p:cNvSpPr txBox="1"/>
          <p:nvPr/>
        </p:nvSpPr>
        <p:spPr>
          <a:xfrm>
            <a:off x="9621982" y="720436"/>
            <a:ext cx="2389909" cy="3693319"/>
          </a:xfrm>
          <a:prstGeom prst="rect">
            <a:avLst/>
          </a:prstGeom>
          <a:noFill/>
        </p:spPr>
        <p:txBody>
          <a:bodyPr wrap="square" rtlCol="0">
            <a:spAutoFit/>
          </a:bodyPr>
          <a:lstStyle/>
          <a:p>
            <a:r>
              <a:rPr lang="en-US" dirty="0"/>
              <a:t>In Kubernetes core only following resources are natively supported for container resource requests</a:t>
            </a:r>
          </a:p>
          <a:p>
            <a:endParaRPr lang="en-US" dirty="0"/>
          </a:p>
          <a:p>
            <a:pPr marL="285750" indent="-285750">
              <a:buFont typeface="Arial" panose="020B0604020202020204" pitchFamily="34" charset="0"/>
              <a:buChar char="•"/>
            </a:pPr>
            <a:r>
              <a:rPr lang="en-US" dirty="0"/>
              <a:t>CPU</a:t>
            </a:r>
          </a:p>
          <a:p>
            <a:pPr marL="285750" indent="-285750">
              <a:buFont typeface="Arial" panose="020B0604020202020204" pitchFamily="34" charset="0"/>
              <a:buChar char="•"/>
            </a:pPr>
            <a:r>
              <a:rPr lang="en-US" dirty="0"/>
              <a:t>Memory</a:t>
            </a:r>
          </a:p>
          <a:p>
            <a:pPr marL="285750" indent="-285750">
              <a:buFont typeface="Arial" panose="020B0604020202020204" pitchFamily="34" charset="0"/>
              <a:buChar char="•"/>
            </a:pPr>
            <a:r>
              <a:rPr lang="en-US" dirty="0"/>
              <a:t>Alpha support for number of GPUs – no syntax to specify type, memory, GPU topology</a:t>
            </a:r>
          </a:p>
        </p:txBody>
      </p:sp>
    </p:spTree>
    <p:extLst>
      <p:ext uri="{BB962C8B-B14F-4D97-AF65-F5344CB8AC3E}">
        <p14:creationId xmlns:p14="http://schemas.microsoft.com/office/powerpoint/2010/main" val="64579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animBg="1"/>
      <p:bldP spid="52" grpId="0"/>
      <p:bldP spid="55" grpId="0"/>
      <p:bldP spid="5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7746-8DAA-4A17-B3E9-FA0CC8DE8394}"/>
              </a:ext>
            </a:extLst>
          </p:cNvPr>
          <p:cNvSpPr>
            <a:spLocks noGrp="1"/>
          </p:cNvSpPr>
          <p:nvPr>
            <p:ph type="title"/>
          </p:nvPr>
        </p:nvSpPr>
        <p:spPr>
          <a:xfrm>
            <a:off x="228319" y="129357"/>
            <a:ext cx="10515600" cy="1325563"/>
          </a:xfrm>
        </p:spPr>
        <p:txBody>
          <a:bodyPr/>
          <a:lstStyle/>
          <a:p>
            <a:r>
              <a:rPr lang="en-US" dirty="0"/>
              <a:t>Extending device support</a:t>
            </a:r>
          </a:p>
        </p:txBody>
      </p:sp>
      <p:sp>
        <p:nvSpPr>
          <p:cNvPr id="4" name="Rectangle 3">
            <a:extLst>
              <a:ext uri="{FF2B5EF4-FFF2-40B4-BE49-F238E27FC236}">
                <a16:creationId xmlns:a16="http://schemas.microsoft.com/office/drawing/2014/main" id="{BC12B2DB-FED6-42AE-A223-19E338AE87B1}"/>
              </a:ext>
            </a:extLst>
          </p:cNvPr>
          <p:cNvSpPr/>
          <p:nvPr/>
        </p:nvSpPr>
        <p:spPr>
          <a:xfrm>
            <a:off x="6812694" y="864352"/>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2</a:t>
            </a:r>
          </a:p>
        </p:txBody>
      </p:sp>
      <p:sp>
        <p:nvSpPr>
          <p:cNvPr id="5" name="Rectangle 4">
            <a:extLst>
              <a:ext uri="{FF2B5EF4-FFF2-40B4-BE49-F238E27FC236}">
                <a16:creationId xmlns:a16="http://schemas.microsoft.com/office/drawing/2014/main" id="{16CA052E-EAA9-45F0-AEF5-E1C72FDCB098}"/>
              </a:ext>
            </a:extLst>
          </p:cNvPr>
          <p:cNvSpPr/>
          <p:nvPr/>
        </p:nvSpPr>
        <p:spPr>
          <a:xfrm>
            <a:off x="1916957" y="1942049"/>
            <a:ext cx="1914725" cy="2878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6" name="Rectangle 5">
            <a:extLst>
              <a:ext uri="{FF2B5EF4-FFF2-40B4-BE49-F238E27FC236}">
                <a16:creationId xmlns:a16="http://schemas.microsoft.com/office/drawing/2014/main" id="{E11A5704-6D63-4C5B-B90A-6BD81C8C9216}"/>
              </a:ext>
            </a:extLst>
          </p:cNvPr>
          <p:cNvSpPr/>
          <p:nvPr/>
        </p:nvSpPr>
        <p:spPr>
          <a:xfrm>
            <a:off x="6822474" y="2891046"/>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3</a:t>
            </a:r>
          </a:p>
        </p:txBody>
      </p:sp>
      <p:sp>
        <p:nvSpPr>
          <p:cNvPr id="7" name="Rectangle 6">
            <a:extLst>
              <a:ext uri="{FF2B5EF4-FFF2-40B4-BE49-F238E27FC236}">
                <a16:creationId xmlns:a16="http://schemas.microsoft.com/office/drawing/2014/main" id="{98CC40AC-B550-4D14-9CBB-CBDCD652D314}"/>
              </a:ext>
            </a:extLst>
          </p:cNvPr>
          <p:cNvSpPr/>
          <p:nvPr/>
        </p:nvSpPr>
        <p:spPr>
          <a:xfrm>
            <a:off x="6812694" y="4862218"/>
            <a:ext cx="1784503" cy="180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4</a:t>
            </a:r>
          </a:p>
        </p:txBody>
      </p:sp>
      <p:sp>
        <p:nvSpPr>
          <p:cNvPr id="8" name="Rectangle 7">
            <a:extLst>
              <a:ext uri="{FF2B5EF4-FFF2-40B4-BE49-F238E27FC236}">
                <a16:creationId xmlns:a16="http://schemas.microsoft.com/office/drawing/2014/main" id="{3283E408-541D-45D7-87DC-58C3553C0ADD}"/>
              </a:ext>
            </a:extLst>
          </p:cNvPr>
          <p:cNvSpPr/>
          <p:nvPr/>
        </p:nvSpPr>
        <p:spPr>
          <a:xfrm>
            <a:off x="6875484" y="1259561"/>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9" name="Rectangle 8">
            <a:extLst>
              <a:ext uri="{FF2B5EF4-FFF2-40B4-BE49-F238E27FC236}">
                <a16:creationId xmlns:a16="http://schemas.microsoft.com/office/drawing/2014/main" id="{B9176D0A-4E63-43E1-AC7C-96DE16A99375}"/>
              </a:ext>
            </a:extLst>
          </p:cNvPr>
          <p:cNvSpPr/>
          <p:nvPr/>
        </p:nvSpPr>
        <p:spPr>
          <a:xfrm>
            <a:off x="6974877"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73B186A-3409-41E7-AEB7-B5A2CBB90954}"/>
              </a:ext>
            </a:extLst>
          </p:cNvPr>
          <p:cNvSpPr/>
          <p:nvPr/>
        </p:nvSpPr>
        <p:spPr>
          <a:xfrm>
            <a:off x="7371322" y="158424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FE571D9-6976-4C52-A05D-88ADEE154FBE}"/>
              </a:ext>
            </a:extLst>
          </p:cNvPr>
          <p:cNvSpPr/>
          <p:nvPr/>
        </p:nvSpPr>
        <p:spPr>
          <a:xfrm>
            <a:off x="7677914" y="1942049"/>
            <a:ext cx="881271"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2" name="Rectangle 11">
            <a:extLst>
              <a:ext uri="{FF2B5EF4-FFF2-40B4-BE49-F238E27FC236}">
                <a16:creationId xmlns:a16="http://schemas.microsoft.com/office/drawing/2014/main" id="{7B466749-A2FF-4DAC-93AA-C6B50C678C4C}"/>
              </a:ext>
            </a:extLst>
          </p:cNvPr>
          <p:cNvSpPr/>
          <p:nvPr/>
        </p:nvSpPr>
        <p:spPr>
          <a:xfrm>
            <a:off x="7777307" y="2266728"/>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C5EF5A-B5BA-4CF9-AE5A-22360FF85C00}"/>
              </a:ext>
            </a:extLst>
          </p:cNvPr>
          <p:cNvSpPr/>
          <p:nvPr/>
        </p:nvSpPr>
        <p:spPr>
          <a:xfrm>
            <a:off x="6947780" y="3269690"/>
            <a:ext cx="1150122" cy="8840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4" name="Rectangle 13">
            <a:extLst>
              <a:ext uri="{FF2B5EF4-FFF2-40B4-BE49-F238E27FC236}">
                <a16:creationId xmlns:a16="http://schemas.microsoft.com/office/drawing/2014/main" id="{CCF034C4-8CAC-47D6-A8BA-692FD46E3804}"/>
              </a:ext>
            </a:extLst>
          </p:cNvPr>
          <p:cNvSpPr/>
          <p:nvPr/>
        </p:nvSpPr>
        <p:spPr>
          <a:xfrm>
            <a:off x="7047173" y="3594370"/>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485408-DBD9-4D71-B45C-93EF12C0E4C7}"/>
              </a:ext>
            </a:extLst>
          </p:cNvPr>
          <p:cNvSpPr/>
          <p:nvPr/>
        </p:nvSpPr>
        <p:spPr>
          <a:xfrm>
            <a:off x="7416064" y="359436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E0DB82F-F88B-4584-9ABC-57A1EFD35B71}"/>
              </a:ext>
            </a:extLst>
          </p:cNvPr>
          <p:cNvSpPr/>
          <p:nvPr/>
        </p:nvSpPr>
        <p:spPr>
          <a:xfrm>
            <a:off x="7419370" y="3874049"/>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EDB9215-BCAD-4D98-9902-F3F563583CAD}"/>
              </a:ext>
            </a:extLst>
          </p:cNvPr>
          <p:cNvSpPr/>
          <p:nvPr/>
        </p:nvSpPr>
        <p:spPr>
          <a:xfrm>
            <a:off x="2228677" y="2412390"/>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8" name="Rectangle 17">
            <a:extLst>
              <a:ext uri="{FF2B5EF4-FFF2-40B4-BE49-F238E27FC236}">
                <a16:creationId xmlns:a16="http://schemas.microsoft.com/office/drawing/2014/main" id="{51CB774D-2FFE-4BEF-A452-247EFC406793}"/>
              </a:ext>
            </a:extLst>
          </p:cNvPr>
          <p:cNvSpPr/>
          <p:nvPr/>
        </p:nvSpPr>
        <p:spPr>
          <a:xfrm>
            <a:off x="2368305" y="2755019"/>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19" name="Rectangle 18">
            <a:extLst>
              <a:ext uri="{FF2B5EF4-FFF2-40B4-BE49-F238E27FC236}">
                <a16:creationId xmlns:a16="http://schemas.microsoft.com/office/drawing/2014/main" id="{E801C49D-687A-4B76-A177-5FF68876EF18}"/>
              </a:ext>
            </a:extLst>
          </p:cNvPr>
          <p:cNvSpPr/>
          <p:nvPr/>
        </p:nvSpPr>
        <p:spPr>
          <a:xfrm>
            <a:off x="2189695" y="4029723"/>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0" name="Rectangle 19">
            <a:extLst>
              <a:ext uri="{FF2B5EF4-FFF2-40B4-BE49-F238E27FC236}">
                <a16:creationId xmlns:a16="http://schemas.microsoft.com/office/drawing/2014/main" id="{B8926FAE-BCE5-446A-8F1A-232DE98683CA}"/>
              </a:ext>
            </a:extLst>
          </p:cNvPr>
          <p:cNvSpPr/>
          <p:nvPr/>
        </p:nvSpPr>
        <p:spPr>
          <a:xfrm>
            <a:off x="2329323" y="4372352"/>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sp>
        <p:nvSpPr>
          <p:cNvPr id="21" name="TextBox 20">
            <a:extLst>
              <a:ext uri="{FF2B5EF4-FFF2-40B4-BE49-F238E27FC236}">
                <a16:creationId xmlns:a16="http://schemas.microsoft.com/office/drawing/2014/main" id="{4838D735-2254-4D76-BF84-50E751F80778}"/>
              </a:ext>
            </a:extLst>
          </p:cNvPr>
          <p:cNvSpPr txBox="1"/>
          <p:nvPr/>
        </p:nvSpPr>
        <p:spPr>
          <a:xfrm>
            <a:off x="1857108" y="4830829"/>
            <a:ext cx="1974574" cy="369332"/>
          </a:xfrm>
          <a:prstGeom prst="rect">
            <a:avLst/>
          </a:prstGeom>
          <a:noFill/>
        </p:spPr>
        <p:txBody>
          <a:bodyPr wrap="square" rtlCol="0">
            <a:spAutoFit/>
          </a:bodyPr>
          <a:lstStyle/>
          <a:p>
            <a:pPr algn="ctr"/>
            <a:r>
              <a:rPr lang="en-US" dirty="0"/>
              <a:t>Master Node</a:t>
            </a:r>
          </a:p>
        </p:txBody>
      </p:sp>
      <p:sp>
        <p:nvSpPr>
          <p:cNvPr id="22" name="TextBox 21">
            <a:extLst>
              <a:ext uri="{FF2B5EF4-FFF2-40B4-BE49-F238E27FC236}">
                <a16:creationId xmlns:a16="http://schemas.microsoft.com/office/drawing/2014/main" id="{07BBC064-D14F-4536-AFEB-BD76944E3D14}"/>
              </a:ext>
            </a:extLst>
          </p:cNvPr>
          <p:cNvSpPr txBox="1"/>
          <p:nvPr/>
        </p:nvSpPr>
        <p:spPr>
          <a:xfrm>
            <a:off x="6785990" y="482578"/>
            <a:ext cx="1974574" cy="369332"/>
          </a:xfrm>
          <a:prstGeom prst="rect">
            <a:avLst/>
          </a:prstGeom>
          <a:noFill/>
        </p:spPr>
        <p:txBody>
          <a:bodyPr wrap="square" rtlCol="0">
            <a:spAutoFit/>
          </a:bodyPr>
          <a:lstStyle/>
          <a:p>
            <a:pPr algn="ctr"/>
            <a:r>
              <a:rPr lang="en-US" dirty="0"/>
              <a:t>Worker Nodes</a:t>
            </a:r>
          </a:p>
        </p:txBody>
      </p:sp>
      <p:sp>
        <p:nvSpPr>
          <p:cNvPr id="23" name="Rectangle 22">
            <a:extLst>
              <a:ext uri="{FF2B5EF4-FFF2-40B4-BE49-F238E27FC236}">
                <a16:creationId xmlns:a16="http://schemas.microsoft.com/office/drawing/2014/main" id="{A2D878B8-1831-49BB-9BDE-C310EA39C675}"/>
              </a:ext>
            </a:extLst>
          </p:cNvPr>
          <p:cNvSpPr/>
          <p:nvPr/>
        </p:nvSpPr>
        <p:spPr>
          <a:xfrm>
            <a:off x="6875149" y="5132801"/>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4" name="Rectangle 23">
            <a:extLst>
              <a:ext uri="{FF2B5EF4-FFF2-40B4-BE49-F238E27FC236}">
                <a16:creationId xmlns:a16="http://schemas.microsoft.com/office/drawing/2014/main" id="{AEB12553-D3C6-4200-9574-B8A7F5ADFB7F}"/>
              </a:ext>
            </a:extLst>
          </p:cNvPr>
          <p:cNvSpPr/>
          <p:nvPr/>
        </p:nvSpPr>
        <p:spPr>
          <a:xfrm>
            <a:off x="7037009" y="5442236"/>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90FF3EE-12EE-4791-BDEE-981B726937B2}"/>
              </a:ext>
            </a:extLst>
          </p:cNvPr>
          <p:cNvSpPr/>
          <p:nvPr/>
        </p:nvSpPr>
        <p:spPr>
          <a:xfrm>
            <a:off x="7725637" y="5303148"/>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6" name="Rectangle 25">
            <a:extLst>
              <a:ext uri="{FF2B5EF4-FFF2-40B4-BE49-F238E27FC236}">
                <a16:creationId xmlns:a16="http://schemas.microsoft.com/office/drawing/2014/main" id="{68565C77-C10B-4DBE-A891-6DEA0DC64068}"/>
              </a:ext>
            </a:extLst>
          </p:cNvPr>
          <p:cNvSpPr/>
          <p:nvPr/>
        </p:nvSpPr>
        <p:spPr>
          <a:xfrm>
            <a:off x="7887497" y="5612583"/>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EDBDD5FD-5CFA-431D-833D-ED550BABF49E}"/>
              </a:ext>
            </a:extLst>
          </p:cNvPr>
          <p:cNvSpPr/>
          <p:nvPr/>
        </p:nvSpPr>
        <p:spPr>
          <a:xfrm>
            <a:off x="6988306" y="5916757"/>
            <a:ext cx="696079" cy="61441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8" name="Rectangle 27">
            <a:extLst>
              <a:ext uri="{FF2B5EF4-FFF2-40B4-BE49-F238E27FC236}">
                <a16:creationId xmlns:a16="http://schemas.microsoft.com/office/drawing/2014/main" id="{4BDD2424-DDFC-4325-ABBE-A7F87FC02107}"/>
              </a:ext>
            </a:extLst>
          </p:cNvPr>
          <p:cNvSpPr/>
          <p:nvPr/>
        </p:nvSpPr>
        <p:spPr>
          <a:xfrm>
            <a:off x="7150166" y="6226192"/>
            <a:ext cx="313063" cy="24516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6D832EA2-3C2A-497B-A6C9-3024E04AA746}"/>
              </a:ext>
            </a:extLst>
          </p:cNvPr>
          <p:cNvCxnSpPr>
            <a:cxnSpLocks/>
          </p:cNvCxnSpPr>
          <p:nvPr/>
        </p:nvCxnSpPr>
        <p:spPr>
          <a:xfrm flipH="1">
            <a:off x="3290175" y="1867465"/>
            <a:ext cx="3354419" cy="855915"/>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B5D8163-3E75-4608-8779-A86E3514D103}"/>
              </a:ext>
            </a:extLst>
          </p:cNvPr>
          <p:cNvCxnSpPr>
            <a:cxnSpLocks/>
          </p:cNvCxnSpPr>
          <p:nvPr/>
        </p:nvCxnSpPr>
        <p:spPr>
          <a:xfrm flipH="1" flipV="1">
            <a:off x="3290175" y="2997452"/>
            <a:ext cx="3423464" cy="634189"/>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B38EBF-F581-4C37-8CD7-6346DFF5A308}"/>
              </a:ext>
            </a:extLst>
          </p:cNvPr>
          <p:cNvCxnSpPr>
            <a:cxnSpLocks/>
          </p:cNvCxnSpPr>
          <p:nvPr/>
        </p:nvCxnSpPr>
        <p:spPr>
          <a:xfrm flipH="1" flipV="1">
            <a:off x="3055065" y="2997452"/>
            <a:ext cx="3626887" cy="2680517"/>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F36A09-6C2A-46EE-B8D5-761799FA3249}"/>
              </a:ext>
            </a:extLst>
          </p:cNvPr>
          <p:cNvSpPr txBox="1"/>
          <p:nvPr/>
        </p:nvSpPr>
        <p:spPr>
          <a:xfrm>
            <a:off x="4528454" y="2209066"/>
            <a:ext cx="1705429" cy="923330"/>
          </a:xfrm>
          <a:prstGeom prst="rect">
            <a:avLst/>
          </a:prstGeom>
          <a:noFill/>
        </p:spPr>
        <p:txBody>
          <a:bodyPr wrap="square" rtlCol="0">
            <a:spAutoFit/>
          </a:bodyPr>
          <a:lstStyle/>
          <a:p>
            <a:pPr algn="ctr"/>
            <a:r>
              <a:rPr lang="en-US" dirty="0"/>
              <a:t>Resource Advertisement</a:t>
            </a:r>
          </a:p>
          <a:p>
            <a:pPr algn="ctr"/>
            <a:r>
              <a:rPr lang="en-US" dirty="0"/>
              <a:t>CPU, memory</a:t>
            </a:r>
          </a:p>
        </p:txBody>
      </p:sp>
      <p:sp>
        <p:nvSpPr>
          <p:cNvPr id="33" name="Freeform: Shape 32">
            <a:extLst>
              <a:ext uri="{FF2B5EF4-FFF2-40B4-BE49-F238E27FC236}">
                <a16:creationId xmlns:a16="http://schemas.microsoft.com/office/drawing/2014/main" id="{7B5AAF1E-365B-4AF1-BBB6-BA94E8F80A7B}"/>
              </a:ext>
            </a:extLst>
          </p:cNvPr>
          <p:cNvSpPr/>
          <p:nvPr/>
        </p:nvSpPr>
        <p:spPr>
          <a:xfrm>
            <a:off x="1221009" y="2757714"/>
            <a:ext cx="827339" cy="1516743"/>
          </a:xfrm>
          <a:custGeom>
            <a:avLst/>
            <a:gdLst>
              <a:gd name="connsiteX0" fmla="*/ 827339 w 827339"/>
              <a:gd name="connsiteY0" fmla="*/ 0 h 1516743"/>
              <a:gd name="connsiteX1" fmla="*/ 24 w 827339"/>
              <a:gd name="connsiteY1" fmla="*/ 508000 h 1516743"/>
              <a:gd name="connsiteX2" fmla="*/ 805567 w 827339"/>
              <a:gd name="connsiteY2" fmla="*/ 1516743 h 1516743"/>
            </a:gdLst>
            <a:ahLst/>
            <a:cxnLst>
              <a:cxn ang="0">
                <a:pos x="connsiteX0" y="connsiteY0"/>
              </a:cxn>
              <a:cxn ang="0">
                <a:pos x="connsiteX1" y="connsiteY1"/>
              </a:cxn>
              <a:cxn ang="0">
                <a:pos x="connsiteX2" y="connsiteY2"/>
              </a:cxn>
            </a:cxnLst>
            <a:rect l="l" t="t" r="r" b="b"/>
            <a:pathLst>
              <a:path w="827339" h="1516743">
                <a:moveTo>
                  <a:pt x="827339" y="0"/>
                </a:moveTo>
                <a:cubicBezTo>
                  <a:pt x="415496" y="127605"/>
                  <a:pt x="3653" y="255210"/>
                  <a:pt x="24" y="508000"/>
                </a:cubicBezTo>
                <a:cubicBezTo>
                  <a:pt x="-3605" y="760790"/>
                  <a:pt x="400981" y="1138766"/>
                  <a:pt x="805567" y="1516743"/>
                </a:cubicBezTo>
              </a:path>
            </a:pathLst>
          </a:custGeom>
          <a:noFill/>
          <a:ln w="25400">
            <a:solidFill>
              <a:schemeClr val="accent6">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F841FCB-8227-428D-BDC0-B29FBE74DC27}"/>
              </a:ext>
            </a:extLst>
          </p:cNvPr>
          <p:cNvSpPr txBox="1"/>
          <p:nvPr/>
        </p:nvSpPr>
        <p:spPr>
          <a:xfrm>
            <a:off x="682964" y="2201342"/>
            <a:ext cx="1335315" cy="646331"/>
          </a:xfrm>
          <a:prstGeom prst="rect">
            <a:avLst/>
          </a:prstGeom>
          <a:noFill/>
        </p:spPr>
        <p:txBody>
          <a:bodyPr wrap="square" rtlCol="0">
            <a:spAutoFit/>
          </a:bodyPr>
          <a:lstStyle/>
          <a:p>
            <a:pPr algn="ctr"/>
            <a:r>
              <a:rPr lang="en-US" dirty="0"/>
              <a:t>Pod Placement</a:t>
            </a:r>
          </a:p>
        </p:txBody>
      </p:sp>
      <p:cxnSp>
        <p:nvCxnSpPr>
          <p:cNvPr id="35" name="Straight Arrow Connector 34">
            <a:extLst>
              <a:ext uri="{FF2B5EF4-FFF2-40B4-BE49-F238E27FC236}">
                <a16:creationId xmlns:a16="http://schemas.microsoft.com/office/drawing/2014/main" id="{32D97BB4-09DB-4A02-957C-C9B61B351FA3}"/>
              </a:ext>
            </a:extLst>
          </p:cNvPr>
          <p:cNvCxnSpPr/>
          <p:nvPr/>
        </p:nvCxnSpPr>
        <p:spPr>
          <a:xfrm flipV="1">
            <a:off x="3673948" y="4153729"/>
            <a:ext cx="2970646" cy="318345"/>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36A7A97-CB61-4C84-839A-47B21A7BB996}"/>
              </a:ext>
            </a:extLst>
          </p:cNvPr>
          <p:cNvSpPr txBox="1"/>
          <p:nvPr/>
        </p:nvSpPr>
        <p:spPr>
          <a:xfrm>
            <a:off x="4863838" y="3693528"/>
            <a:ext cx="1335315" cy="646331"/>
          </a:xfrm>
          <a:prstGeom prst="rect">
            <a:avLst/>
          </a:prstGeom>
          <a:noFill/>
        </p:spPr>
        <p:txBody>
          <a:bodyPr wrap="square" rtlCol="0">
            <a:spAutoFit/>
          </a:bodyPr>
          <a:lstStyle/>
          <a:p>
            <a:pPr algn="ctr"/>
            <a:r>
              <a:rPr lang="en-US" dirty="0"/>
              <a:t>Pod Creation</a:t>
            </a:r>
          </a:p>
        </p:txBody>
      </p:sp>
      <p:sp>
        <p:nvSpPr>
          <p:cNvPr id="37" name="Rectangle 36">
            <a:extLst>
              <a:ext uri="{FF2B5EF4-FFF2-40B4-BE49-F238E27FC236}">
                <a16:creationId xmlns:a16="http://schemas.microsoft.com/office/drawing/2014/main" id="{8D726B6D-DF30-4D02-B481-BE8851C0558C}"/>
              </a:ext>
            </a:extLst>
          </p:cNvPr>
          <p:cNvSpPr/>
          <p:nvPr/>
        </p:nvSpPr>
        <p:spPr>
          <a:xfrm>
            <a:off x="10032449" y="787498"/>
            <a:ext cx="1800513" cy="1479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Device Plugin or custom Container Runtime Interface (CRI)</a:t>
            </a:r>
          </a:p>
        </p:txBody>
      </p:sp>
      <p:cxnSp>
        <p:nvCxnSpPr>
          <p:cNvPr id="38" name="Straight Arrow Connector 37">
            <a:extLst>
              <a:ext uri="{FF2B5EF4-FFF2-40B4-BE49-F238E27FC236}">
                <a16:creationId xmlns:a16="http://schemas.microsoft.com/office/drawing/2014/main" id="{52A3881B-DF23-4F8F-87AA-69420A553382}"/>
              </a:ext>
            </a:extLst>
          </p:cNvPr>
          <p:cNvCxnSpPr>
            <a:cxnSpLocks/>
          </p:cNvCxnSpPr>
          <p:nvPr/>
        </p:nvCxnSpPr>
        <p:spPr>
          <a:xfrm flipH="1">
            <a:off x="8760564" y="1444691"/>
            <a:ext cx="1210324" cy="262131"/>
          </a:xfrm>
          <a:prstGeom prst="straightConnector1">
            <a:avLst/>
          </a:prstGeom>
          <a:ln w="22225">
            <a:solidFill>
              <a:schemeClr val="accent2">
                <a:lumMod val="50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A84C4AE-763A-4E8E-8458-232234FE9812}"/>
              </a:ext>
            </a:extLst>
          </p:cNvPr>
          <p:cNvSpPr txBox="1"/>
          <p:nvPr/>
        </p:nvSpPr>
        <p:spPr>
          <a:xfrm>
            <a:off x="8355058" y="680671"/>
            <a:ext cx="1900056" cy="923330"/>
          </a:xfrm>
          <a:prstGeom prst="rect">
            <a:avLst/>
          </a:prstGeom>
          <a:noFill/>
        </p:spPr>
        <p:txBody>
          <a:bodyPr wrap="square" rtlCol="0">
            <a:spAutoFit/>
          </a:bodyPr>
          <a:lstStyle/>
          <a:p>
            <a:pPr algn="ctr"/>
            <a:r>
              <a:rPr lang="en-US" dirty="0"/>
              <a:t>Advertise Extended Resources</a:t>
            </a:r>
          </a:p>
        </p:txBody>
      </p:sp>
      <p:cxnSp>
        <p:nvCxnSpPr>
          <p:cNvPr id="43" name="Straight Arrow Connector 42">
            <a:extLst>
              <a:ext uri="{FF2B5EF4-FFF2-40B4-BE49-F238E27FC236}">
                <a16:creationId xmlns:a16="http://schemas.microsoft.com/office/drawing/2014/main" id="{58AC7A02-EEC7-42FD-BA09-7477626CD449}"/>
              </a:ext>
            </a:extLst>
          </p:cNvPr>
          <p:cNvCxnSpPr>
            <a:cxnSpLocks/>
          </p:cNvCxnSpPr>
          <p:nvPr/>
        </p:nvCxnSpPr>
        <p:spPr>
          <a:xfrm flipV="1">
            <a:off x="8728581" y="1802094"/>
            <a:ext cx="1242307" cy="306300"/>
          </a:xfrm>
          <a:prstGeom prst="straightConnector1">
            <a:avLst/>
          </a:prstGeom>
          <a:ln w="254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F0F7E98-1D0F-4F21-BDBB-B92A7A26E380}"/>
              </a:ext>
            </a:extLst>
          </p:cNvPr>
          <p:cNvSpPr txBox="1"/>
          <p:nvPr/>
        </p:nvSpPr>
        <p:spPr>
          <a:xfrm>
            <a:off x="8641451" y="2050228"/>
            <a:ext cx="1949833" cy="1200329"/>
          </a:xfrm>
          <a:prstGeom prst="rect">
            <a:avLst/>
          </a:prstGeom>
          <a:noFill/>
        </p:spPr>
        <p:txBody>
          <a:bodyPr wrap="square" rtlCol="0">
            <a:spAutoFit/>
          </a:bodyPr>
          <a:lstStyle/>
          <a:p>
            <a:pPr algn="ctr"/>
            <a:r>
              <a:rPr lang="en-US" dirty="0"/>
              <a:t>Device </a:t>
            </a:r>
          </a:p>
          <a:p>
            <a:pPr algn="ctr"/>
            <a:r>
              <a:rPr lang="en-US" dirty="0"/>
              <a:t>Allocation or custom Container Creation</a:t>
            </a:r>
          </a:p>
        </p:txBody>
      </p:sp>
      <p:sp>
        <p:nvSpPr>
          <p:cNvPr id="47" name="TextBox 46">
            <a:extLst>
              <a:ext uri="{FF2B5EF4-FFF2-40B4-BE49-F238E27FC236}">
                <a16:creationId xmlns:a16="http://schemas.microsoft.com/office/drawing/2014/main" id="{A87ADA18-161C-4D48-BC18-CB192A5A2116}"/>
              </a:ext>
            </a:extLst>
          </p:cNvPr>
          <p:cNvSpPr txBox="1"/>
          <p:nvPr/>
        </p:nvSpPr>
        <p:spPr>
          <a:xfrm>
            <a:off x="8834764" y="3839534"/>
            <a:ext cx="2999510" cy="2462213"/>
          </a:xfrm>
          <a:prstGeom prst="rect">
            <a:avLst/>
          </a:prstGeom>
          <a:noFill/>
        </p:spPr>
        <p:txBody>
          <a:bodyPr wrap="square" rtlCol="0">
            <a:spAutoFit/>
          </a:bodyPr>
          <a:lstStyle/>
          <a:p>
            <a:r>
              <a:rPr lang="en-US" sz="2800" dirty="0"/>
              <a:t>Custom Resources</a:t>
            </a:r>
          </a:p>
          <a:p>
            <a:pPr marL="457200" indent="-457200">
              <a:buFont typeface="Arial" panose="020B0604020202020204" pitchFamily="34" charset="0"/>
              <a:buChar char="•"/>
            </a:pPr>
            <a:r>
              <a:rPr lang="en-US" dirty="0"/>
              <a:t>GPU – including GPU type, memory, speed, topology</a:t>
            </a:r>
          </a:p>
          <a:p>
            <a:pPr marL="457200" indent="-457200">
              <a:buFont typeface="Arial" panose="020B0604020202020204" pitchFamily="34" charset="0"/>
              <a:buChar char="•"/>
            </a:pPr>
            <a:r>
              <a:rPr lang="en-US" dirty="0" err="1"/>
              <a:t>Infiniband</a:t>
            </a:r>
            <a:r>
              <a:rPr lang="en-US" dirty="0"/>
              <a:t> information</a:t>
            </a:r>
          </a:p>
          <a:p>
            <a:pPr marL="457200" indent="-457200">
              <a:buFont typeface="Arial" panose="020B0604020202020204" pitchFamily="34" charset="0"/>
              <a:buChar char="•"/>
            </a:pPr>
            <a:r>
              <a:rPr lang="en-US" dirty="0"/>
              <a:t>FPGA</a:t>
            </a:r>
          </a:p>
          <a:p>
            <a:pPr marL="457200" indent="-457200">
              <a:buFont typeface="Arial" panose="020B0604020202020204" pitchFamily="34" charset="0"/>
              <a:buChar char="•"/>
            </a:pPr>
            <a:r>
              <a:rPr lang="en-US" dirty="0"/>
              <a:t>Flash Compute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4319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p:bldP spid="36" grpId="0"/>
      <p:bldP spid="37" grpId="0" animBg="1"/>
      <p:bldP spid="42" grpId="0"/>
      <p:bldP spid="44"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91F9-F64F-4BA9-8DB5-78F0FD4CBF18}"/>
              </a:ext>
            </a:extLst>
          </p:cNvPr>
          <p:cNvSpPr>
            <a:spLocks noGrp="1"/>
          </p:cNvSpPr>
          <p:nvPr>
            <p:ph type="title"/>
          </p:nvPr>
        </p:nvSpPr>
        <p:spPr/>
        <p:txBody>
          <a:bodyPr/>
          <a:lstStyle/>
          <a:p>
            <a:r>
              <a:rPr lang="en-US" dirty="0"/>
              <a:t>Big Data</a:t>
            </a:r>
          </a:p>
        </p:txBody>
      </p:sp>
      <p:pic>
        <p:nvPicPr>
          <p:cNvPr id="6" name="Picture 5">
            <a:extLst>
              <a:ext uri="{FF2B5EF4-FFF2-40B4-BE49-F238E27FC236}">
                <a16:creationId xmlns:a16="http://schemas.microsoft.com/office/drawing/2014/main" id="{4C8FCD0E-8B53-4331-A0F2-F8B67D582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94" y="1483858"/>
            <a:ext cx="5671724" cy="3033713"/>
          </a:xfrm>
          <a:prstGeom prst="rect">
            <a:avLst/>
          </a:prstGeom>
        </p:spPr>
      </p:pic>
      <p:sp>
        <p:nvSpPr>
          <p:cNvPr id="7" name="TextBox 6">
            <a:extLst>
              <a:ext uri="{FF2B5EF4-FFF2-40B4-BE49-F238E27FC236}">
                <a16:creationId xmlns:a16="http://schemas.microsoft.com/office/drawing/2014/main" id="{777F9CB8-9827-45DC-8FA9-A10AB5025CAF}"/>
              </a:ext>
            </a:extLst>
          </p:cNvPr>
          <p:cNvSpPr txBox="1"/>
          <p:nvPr/>
        </p:nvSpPr>
        <p:spPr>
          <a:xfrm>
            <a:off x="1901312" y="4332905"/>
            <a:ext cx="1152944" cy="369332"/>
          </a:xfrm>
          <a:prstGeom prst="rect">
            <a:avLst/>
          </a:prstGeom>
          <a:noFill/>
        </p:spPr>
        <p:txBody>
          <a:bodyPr wrap="none" rtlCol="0">
            <a:spAutoFit/>
          </a:bodyPr>
          <a:lstStyle/>
          <a:p>
            <a:r>
              <a:rPr lang="en-US" dirty="0"/>
              <a:t>Image Net</a:t>
            </a:r>
          </a:p>
        </p:txBody>
      </p:sp>
      <p:pic>
        <p:nvPicPr>
          <p:cNvPr id="8" name="Picture 7">
            <a:extLst>
              <a:ext uri="{FF2B5EF4-FFF2-40B4-BE49-F238E27FC236}">
                <a16:creationId xmlns:a16="http://schemas.microsoft.com/office/drawing/2014/main" id="{70DB3A9C-70A2-4B60-8954-996DDAB49AE6}"/>
              </a:ext>
            </a:extLst>
          </p:cNvPr>
          <p:cNvPicPr>
            <a:picLocks noChangeAspect="1"/>
          </p:cNvPicPr>
          <p:nvPr/>
        </p:nvPicPr>
        <p:blipFill rotWithShape="1">
          <a:blip r:embed="rId4"/>
          <a:srcRect l="29590" t="32456" r="-782" b="36826"/>
          <a:stretch/>
        </p:blipFill>
        <p:spPr>
          <a:xfrm>
            <a:off x="3972603" y="763008"/>
            <a:ext cx="8011887" cy="2106625"/>
          </a:xfrm>
          <a:prstGeom prst="rect">
            <a:avLst/>
          </a:prstGeom>
        </p:spPr>
      </p:pic>
      <p:sp>
        <p:nvSpPr>
          <p:cNvPr id="9" name="TextBox 8">
            <a:extLst>
              <a:ext uri="{FF2B5EF4-FFF2-40B4-BE49-F238E27FC236}">
                <a16:creationId xmlns:a16="http://schemas.microsoft.com/office/drawing/2014/main" id="{947582E4-09C0-4C57-962A-76911CB2C83C}"/>
              </a:ext>
            </a:extLst>
          </p:cNvPr>
          <p:cNvSpPr txBox="1"/>
          <p:nvPr/>
        </p:nvSpPr>
        <p:spPr>
          <a:xfrm>
            <a:off x="7576689" y="2416627"/>
            <a:ext cx="1447832" cy="369332"/>
          </a:xfrm>
          <a:prstGeom prst="rect">
            <a:avLst/>
          </a:prstGeom>
          <a:noFill/>
        </p:spPr>
        <p:txBody>
          <a:bodyPr wrap="none" rtlCol="0">
            <a:spAutoFit/>
          </a:bodyPr>
          <a:lstStyle/>
          <a:p>
            <a:r>
              <a:rPr lang="en-US" dirty="0"/>
              <a:t>Celebrity 1M </a:t>
            </a:r>
          </a:p>
        </p:txBody>
      </p:sp>
      <p:pic>
        <p:nvPicPr>
          <p:cNvPr id="10" name="Picture 9">
            <a:extLst>
              <a:ext uri="{FF2B5EF4-FFF2-40B4-BE49-F238E27FC236}">
                <a16:creationId xmlns:a16="http://schemas.microsoft.com/office/drawing/2014/main" id="{909CCA9E-64D7-4B56-B80B-0916BEEC65C0}"/>
              </a:ext>
            </a:extLst>
          </p:cNvPr>
          <p:cNvPicPr>
            <a:picLocks noChangeAspect="1"/>
          </p:cNvPicPr>
          <p:nvPr/>
        </p:nvPicPr>
        <p:blipFill rotWithShape="1">
          <a:blip r:embed="rId5"/>
          <a:srcRect l="35104" t="55764" r="45454" b="23333"/>
          <a:stretch/>
        </p:blipFill>
        <p:spPr>
          <a:xfrm>
            <a:off x="1262742" y="4919547"/>
            <a:ext cx="2188029" cy="1433514"/>
          </a:xfrm>
          <a:prstGeom prst="rect">
            <a:avLst/>
          </a:prstGeom>
        </p:spPr>
      </p:pic>
      <p:sp>
        <p:nvSpPr>
          <p:cNvPr id="11" name="TextBox 10">
            <a:extLst>
              <a:ext uri="{FF2B5EF4-FFF2-40B4-BE49-F238E27FC236}">
                <a16:creationId xmlns:a16="http://schemas.microsoft.com/office/drawing/2014/main" id="{99B07CB2-E1EE-4622-B9FD-768607BA30FF}"/>
              </a:ext>
            </a:extLst>
          </p:cNvPr>
          <p:cNvSpPr txBox="1"/>
          <p:nvPr/>
        </p:nvSpPr>
        <p:spPr>
          <a:xfrm>
            <a:off x="1337983" y="6353061"/>
            <a:ext cx="2037545" cy="369332"/>
          </a:xfrm>
          <a:prstGeom prst="rect">
            <a:avLst/>
          </a:prstGeom>
          <a:noFill/>
        </p:spPr>
        <p:txBody>
          <a:bodyPr wrap="none" rtlCol="0">
            <a:spAutoFit/>
          </a:bodyPr>
          <a:lstStyle/>
          <a:p>
            <a:r>
              <a:rPr lang="en-US" dirty="0"/>
              <a:t>YFCC 100m data set</a:t>
            </a:r>
          </a:p>
        </p:txBody>
      </p:sp>
      <p:pic>
        <p:nvPicPr>
          <p:cNvPr id="13" name="Picture 12">
            <a:extLst>
              <a:ext uri="{FF2B5EF4-FFF2-40B4-BE49-F238E27FC236}">
                <a16:creationId xmlns:a16="http://schemas.microsoft.com/office/drawing/2014/main" id="{3D42960D-D360-44D1-946F-7EA702908931}"/>
              </a:ext>
            </a:extLst>
          </p:cNvPr>
          <p:cNvPicPr>
            <a:picLocks noChangeAspect="1"/>
          </p:cNvPicPr>
          <p:nvPr/>
        </p:nvPicPr>
        <p:blipFill rotWithShape="1">
          <a:blip r:embed="rId6"/>
          <a:srcRect l="30171" t="24652" r="5313" b="3968"/>
          <a:stretch/>
        </p:blipFill>
        <p:spPr>
          <a:xfrm>
            <a:off x="5967969" y="2869634"/>
            <a:ext cx="4961289" cy="3344871"/>
          </a:xfrm>
          <a:prstGeom prst="rect">
            <a:avLst/>
          </a:prstGeom>
        </p:spPr>
      </p:pic>
      <p:sp>
        <p:nvSpPr>
          <p:cNvPr id="14" name="TextBox 13">
            <a:extLst>
              <a:ext uri="{FF2B5EF4-FFF2-40B4-BE49-F238E27FC236}">
                <a16:creationId xmlns:a16="http://schemas.microsoft.com/office/drawing/2014/main" id="{47E48221-08D2-4E6C-A3B8-79ACEBA22920}"/>
              </a:ext>
            </a:extLst>
          </p:cNvPr>
          <p:cNvSpPr txBox="1"/>
          <p:nvPr/>
        </p:nvSpPr>
        <p:spPr>
          <a:xfrm>
            <a:off x="7724697" y="6308209"/>
            <a:ext cx="1326389" cy="369332"/>
          </a:xfrm>
          <a:prstGeom prst="rect">
            <a:avLst/>
          </a:prstGeom>
          <a:noFill/>
        </p:spPr>
        <p:txBody>
          <a:bodyPr wrap="none" rtlCol="0">
            <a:spAutoFit/>
          </a:bodyPr>
          <a:lstStyle/>
          <a:p>
            <a:r>
              <a:rPr lang="en-US" dirty="0" err="1"/>
              <a:t>Youtube</a:t>
            </a:r>
            <a:r>
              <a:rPr lang="en-US" dirty="0"/>
              <a:t> 8M</a:t>
            </a:r>
          </a:p>
        </p:txBody>
      </p:sp>
    </p:spTree>
    <p:extLst>
      <p:ext uri="{BB962C8B-B14F-4D97-AF65-F5344CB8AC3E}">
        <p14:creationId xmlns:p14="http://schemas.microsoft.com/office/powerpoint/2010/main" val="197654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9DB9-48E4-4F8B-A872-81186BD64D0F}"/>
              </a:ext>
            </a:extLst>
          </p:cNvPr>
          <p:cNvSpPr>
            <a:spLocks noGrp="1"/>
          </p:cNvSpPr>
          <p:nvPr>
            <p:ph type="title"/>
          </p:nvPr>
        </p:nvSpPr>
        <p:spPr/>
        <p:txBody>
          <a:bodyPr/>
          <a:lstStyle/>
          <a:p>
            <a:r>
              <a:rPr lang="en-US" dirty="0"/>
              <a:t>Extending Scheduler / Resource Allocation</a:t>
            </a:r>
          </a:p>
        </p:txBody>
      </p:sp>
      <p:sp>
        <p:nvSpPr>
          <p:cNvPr id="5" name="Rectangle 4">
            <a:extLst>
              <a:ext uri="{FF2B5EF4-FFF2-40B4-BE49-F238E27FC236}">
                <a16:creationId xmlns:a16="http://schemas.microsoft.com/office/drawing/2014/main" id="{47C4F228-CC26-4046-B3EE-1C7E52C066A7}"/>
              </a:ext>
            </a:extLst>
          </p:cNvPr>
          <p:cNvSpPr/>
          <p:nvPr/>
        </p:nvSpPr>
        <p:spPr>
          <a:xfrm>
            <a:off x="2479603" y="2432380"/>
            <a:ext cx="1914725" cy="2878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Node 1</a:t>
            </a:r>
          </a:p>
        </p:txBody>
      </p:sp>
      <p:sp>
        <p:nvSpPr>
          <p:cNvPr id="17" name="Rectangle 16">
            <a:extLst>
              <a:ext uri="{FF2B5EF4-FFF2-40B4-BE49-F238E27FC236}">
                <a16:creationId xmlns:a16="http://schemas.microsoft.com/office/drawing/2014/main" id="{625B1E28-B5AE-4174-AA7F-20A597BAE0B2}"/>
              </a:ext>
            </a:extLst>
          </p:cNvPr>
          <p:cNvSpPr/>
          <p:nvPr/>
        </p:nvSpPr>
        <p:spPr>
          <a:xfrm>
            <a:off x="2791323" y="2902721"/>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18" name="Rectangle 17">
            <a:extLst>
              <a:ext uri="{FF2B5EF4-FFF2-40B4-BE49-F238E27FC236}">
                <a16:creationId xmlns:a16="http://schemas.microsoft.com/office/drawing/2014/main" id="{70F54471-7F83-4E98-ADAC-3A1C2C3499C5}"/>
              </a:ext>
            </a:extLst>
          </p:cNvPr>
          <p:cNvSpPr/>
          <p:nvPr/>
        </p:nvSpPr>
        <p:spPr>
          <a:xfrm>
            <a:off x="2930951" y="3245350"/>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Server</a:t>
            </a:r>
          </a:p>
        </p:txBody>
      </p:sp>
      <p:sp>
        <p:nvSpPr>
          <p:cNvPr id="19" name="Rectangle 18">
            <a:extLst>
              <a:ext uri="{FF2B5EF4-FFF2-40B4-BE49-F238E27FC236}">
                <a16:creationId xmlns:a16="http://schemas.microsoft.com/office/drawing/2014/main" id="{8A626AED-15BC-4998-BD54-ADB9E1635140}"/>
              </a:ext>
            </a:extLst>
          </p:cNvPr>
          <p:cNvSpPr/>
          <p:nvPr/>
        </p:nvSpPr>
        <p:spPr>
          <a:xfrm>
            <a:off x="2752341" y="4520054"/>
            <a:ext cx="1315775" cy="6824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Pod</a:t>
            </a:r>
          </a:p>
        </p:txBody>
      </p:sp>
      <p:sp>
        <p:nvSpPr>
          <p:cNvPr id="20" name="Rectangle 19">
            <a:extLst>
              <a:ext uri="{FF2B5EF4-FFF2-40B4-BE49-F238E27FC236}">
                <a16:creationId xmlns:a16="http://schemas.microsoft.com/office/drawing/2014/main" id="{4115A0B3-4303-4D82-889B-FD1A474C9135}"/>
              </a:ext>
            </a:extLst>
          </p:cNvPr>
          <p:cNvSpPr/>
          <p:nvPr/>
        </p:nvSpPr>
        <p:spPr>
          <a:xfrm>
            <a:off x="2891969" y="4862683"/>
            <a:ext cx="1084439" cy="1994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Scheduler</a:t>
            </a:r>
          </a:p>
        </p:txBody>
      </p:sp>
      <p:sp>
        <p:nvSpPr>
          <p:cNvPr id="21" name="TextBox 20">
            <a:extLst>
              <a:ext uri="{FF2B5EF4-FFF2-40B4-BE49-F238E27FC236}">
                <a16:creationId xmlns:a16="http://schemas.microsoft.com/office/drawing/2014/main" id="{E468581D-BDE0-4E2A-8287-E9F6F5E115E8}"/>
              </a:ext>
            </a:extLst>
          </p:cNvPr>
          <p:cNvSpPr txBox="1"/>
          <p:nvPr/>
        </p:nvSpPr>
        <p:spPr>
          <a:xfrm>
            <a:off x="2419754" y="5321160"/>
            <a:ext cx="1974574" cy="369332"/>
          </a:xfrm>
          <a:prstGeom prst="rect">
            <a:avLst/>
          </a:prstGeom>
          <a:noFill/>
        </p:spPr>
        <p:txBody>
          <a:bodyPr wrap="square" rtlCol="0">
            <a:spAutoFit/>
          </a:bodyPr>
          <a:lstStyle/>
          <a:p>
            <a:pPr algn="ctr"/>
            <a:r>
              <a:rPr lang="en-US" dirty="0"/>
              <a:t>Master Node</a:t>
            </a:r>
          </a:p>
        </p:txBody>
      </p:sp>
      <p:sp>
        <p:nvSpPr>
          <p:cNvPr id="33" name="Freeform: Shape 32">
            <a:extLst>
              <a:ext uri="{FF2B5EF4-FFF2-40B4-BE49-F238E27FC236}">
                <a16:creationId xmlns:a16="http://schemas.microsoft.com/office/drawing/2014/main" id="{959B41DC-A21F-4005-A99D-1206E35A4DDB}"/>
              </a:ext>
            </a:extLst>
          </p:cNvPr>
          <p:cNvSpPr/>
          <p:nvPr/>
        </p:nvSpPr>
        <p:spPr>
          <a:xfrm>
            <a:off x="1783655" y="3248045"/>
            <a:ext cx="827339" cy="1516743"/>
          </a:xfrm>
          <a:custGeom>
            <a:avLst/>
            <a:gdLst>
              <a:gd name="connsiteX0" fmla="*/ 827339 w 827339"/>
              <a:gd name="connsiteY0" fmla="*/ 0 h 1516743"/>
              <a:gd name="connsiteX1" fmla="*/ 24 w 827339"/>
              <a:gd name="connsiteY1" fmla="*/ 508000 h 1516743"/>
              <a:gd name="connsiteX2" fmla="*/ 805567 w 827339"/>
              <a:gd name="connsiteY2" fmla="*/ 1516743 h 1516743"/>
            </a:gdLst>
            <a:ahLst/>
            <a:cxnLst>
              <a:cxn ang="0">
                <a:pos x="connsiteX0" y="connsiteY0"/>
              </a:cxn>
              <a:cxn ang="0">
                <a:pos x="connsiteX1" y="connsiteY1"/>
              </a:cxn>
              <a:cxn ang="0">
                <a:pos x="connsiteX2" y="connsiteY2"/>
              </a:cxn>
            </a:cxnLst>
            <a:rect l="l" t="t" r="r" b="b"/>
            <a:pathLst>
              <a:path w="827339" h="1516743">
                <a:moveTo>
                  <a:pt x="827339" y="0"/>
                </a:moveTo>
                <a:cubicBezTo>
                  <a:pt x="415496" y="127605"/>
                  <a:pt x="3653" y="255210"/>
                  <a:pt x="24" y="508000"/>
                </a:cubicBezTo>
                <a:cubicBezTo>
                  <a:pt x="-3605" y="760790"/>
                  <a:pt x="400981" y="1138766"/>
                  <a:pt x="805567" y="1516743"/>
                </a:cubicBezTo>
              </a:path>
            </a:pathLst>
          </a:custGeom>
          <a:noFill/>
          <a:ln w="25400">
            <a:solidFill>
              <a:schemeClr val="accent6">
                <a:lumMod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BD79AE8-86CC-44B0-A7B9-C369C10A5F84}"/>
              </a:ext>
            </a:extLst>
          </p:cNvPr>
          <p:cNvSpPr txBox="1"/>
          <p:nvPr/>
        </p:nvSpPr>
        <p:spPr>
          <a:xfrm>
            <a:off x="259679" y="3002224"/>
            <a:ext cx="1335315" cy="646331"/>
          </a:xfrm>
          <a:prstGeom prst="rect">
            <a:avLst/>
          </a:prstGeom>
          <a:noFill/>
        </p:spPr>
        <p:txBody>
          <a:bodyPr wrap="square" rtlCol="0">
            <a:spAutoFit/>
          </a:bodyPr>
          <a:lstStyle/>
          <a:p>
            <a:pPr algn="ctr"/>
            <a:r>
              <a:rPr lang="en-US" dirty="0"/>
              <a:t>Pod Placement</a:t>
            </a:r>
          </a:p>
        </p:txBody>
      </p:sp>
      <p:sp>
        <p:nvSpPr>
          <p:cNvPr id="37" name="TextBox 36">
            <a:extLst>
              <a:ext uri="{FF2B5EF4-FFF2-40B4-BE49-F238E27FC236}">
                <a16:creationId xmlns:a16="http://schemas.microsoft.com/office/drawing/2014/main" id="{25084AB3-75D9-4157-B549-AAB65FDE359D}"/>
              </a:ext>
            </a:extLst>
          </p:cNvPr>
          <p:cNvSpPr txBox="1"/>
          <p:nvPr/>
        </p:nvSpPr>
        <p:spPr>
          <a:xfrm>
            <a:off x="5294243" y="1690688"/>
            <a:ext cx="6407427"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Kubernetes default scheduler itself is a pod which gets pods specs from API server and specifies pod placement by writing this information back to API server</a:t>
            </a:r>
          </a:p>
          <a:p>
            <a:pPr marL="285750" indent="-285750">
              <a:buFont typeface="Arial" panose="020B0604020202020204" pitchFamily="34" charset="0"/>
              <a:buChar char="•"/>
            </a:pPr>
            <a:r>
              <a:rPr lang="en-US" sz="2000" dirty="0"/>
              <a:t>Can easily be replaced with custom scheduler</a:t>
            </a:r>
          </a:p>
          <a:p>
            <a:pPr marL="285750" indent="-285750">
              <a:buFont typeface="Arial" panose="020B0604020202020204" pitchFamily="34" charset="0"/>
              <a:buChar char="•"/>
            </a:pPr>
            <a:r>
              <a:rPr lang="en-US" sz="2000" dirty="0"/>
              <a:t>Kubernetes also provides scheduler extender to extend </a:t>
            </a:r>
            <a:r>
              <a:rPr lang="en-US" sz="2000"/>
              <a:t>scheduler functionality</a:t>
            </a:r>
          </a:p>
          <a:p>
            <a:pPr marL="285750" indent="-285750">
              <a:buFont typeface="Arial" panose="020B0604020202020204" pitchFamily="34" charset="0"/>
              <a:buChar char="•"/>
            </a:pPr>
            <a:r>
              <a:rPr lang="en-US" sz="2000" dirty="0"/>
              <a:t>Can look at various topics for research</a:t>
            </a:r>
          </a:p>
          <a:p>
            <a:pPr marL="742950" lvl="1" indent="-285750">
              <a:buFont typeface="Arial" panose="020B0604020202020204" pitchFamily="34" charset="0"/>
              <a:buChar char="•"/>
            </a:pPr>
            <a:r>
              <a:rPr lang="en-US" sz="2000" dirty="0"/>
              <a:t>Coordinated pod allocation (e.g. for distributed workloads running multiple pods)</a:t>
            </a:r>
          </a:p>
          <a:p>
            <a:pPr marL="742950" lvl="1" indent="-285750">
              <a:buFont typeface="Arial" panose="020B0604020202020204" pitchFamily="34" charset="0"/>
              <a:buChar char="•"/>
            </a:pPr>
            <a:r>
              <a:rPr lang="en-US" sz="2000"/>
              <a:t>Pod </a:t>
            </a:r>
            <a:r>
              <a:rPr lang="en-US" sz="2000" dirty="0"/>
              <a:t>pre-emption </a:t>
            </a:r>
            <a:r>
              <a:rPr lang="en-US" sz="2000"/>
              <a:t>and priority</a:t>
            </a:r>
          </a:p>
          <a:p>
            <a:pPr marL="742950" lvl="1" indent="-285750">
              <a:buFont typeface="Arial" panose="020B0604020202020204" pitchFamily="34" charset="0"/>
              <a:buChar char="•"/>
            </a:pPr>
            <a:r>
              <a:rPr lang="en-US" sz="2000" dirty="0"/>
              <a:t>Along with custom CRI, can also do pod suspension and container snapshot</a:t>
            </a:r>
          </a:p>
        </p:txBody>
      </p:sp>
    </p:spTree>
    <p:extLst>
      <p:ext uri="{BB962C8B-B14F-4D97-AF65-F5344CB8AC3E}">
        <p14:creationId xmlns:p14="http://schemas.microsoft.com/office/powerpoint/2010/main" val="1528532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91" y="276999"/>
            <a:ext cx="11353800" cy="1325563"/>
          </a:xfrm>
        </p:spPr>
        <p:txBody>
          <a:bodyPr/>
          <a:lstStyle/>
          <a:p>
            <a:r>
              <a:rPr lang="en-US" dirty="0"/>
              <a:t>Kubernetes: Cluster Scheduling &amp; Orchestration</a:t>
            </a:r>
          </a:p>
        </p:txBody>
      </p:sp>
      <p:sp>
        <p:nvSpPr>
          <p:cNvPr id="11" name="Content Placeholder 10"/>
          <p:cNvSpPr>
            <a:spLocks noGrp="1"/>
          </p:cNvSpPr>
          <p:nvPr>
            <p:ph sz="half" idx="2"/>
          </p:nvPr>
        </p:nvSpPr>
        <p:spPr>
          <a:xfrm>
            <a:off x="6422570" y="1426029"/>
            <a:ext cx="4931229" cy="4750934"/>
          </a:xfrm>
        </p:spPr>
        <p:txBody>
          <a:bodyPr/>
          <a:lstStyle/>
          <a:p>
            <a:r>
              <a:rPr lang="en-US" dirty="0"/>
              <a:t>Why</a:t>
            </a:r>
          </a:p>
          <a:p>
            <a:pPr lvl="1"/>
            <a:r>
              <a:rPr lang="en-US" dirty="0"/>
              <a:t>Top projects on </a:t>
            </a:r>
            <a:r>
              <a:rPr lang="en-US" dirty="0" err="1"/>
              <a:t>github</a:t>
            </a:r>
            <a:endParaRPr lang="en-US" dirty="0"/>
          </a:p>
          <a:p>
            <a:pPr lvl="1"/>
            <a:r>
              <a:rPr lang="en-US" dirty="0"/>
              <a:t>Significant Slack and Stack Overflow community</a:t>
            </a:r>
          </a:p>
          <a:p>
            <a:pPr lvl="1"/>
            <a:r>
              <a:rPr lang="en-US" dirty="0"/>
              <a:t>[From our own experience] pretty stable platform, good code base quality, extensive unit test/stress test in code</a:t>
            </a:r>
          </a:p>
          <a:p>
            <a:pPr marL="457200" lvl="1" indent="0">
              <a:buNone/>
            </a:pPr>
            <a:endParaRPr lang="en-US" dirty="0"/>
          </a:p>
          <a:p>
            <a:endParaRPr lang="en-US" dirty="0"/>
          </a:p>
          <a:p>
            <a:pPr lvl="1"/>
            <a:endParaRPr lang="en-US" dirty="0"/>
          </a:p>
        </p:txBody>
      </p:sp>
      <p:sp>
        <p:nvSpPr>
          <p:cNvPr id="8" name="TextBox 7"/>
          <p:cNvSpPr txBox="1"/>
          <p:nvPr/>
        </p:nvSpPr>
        <p:spPr>
          <a:xfrm>
            <a:off x="0" y="6288380"/>
            <a:ext cx="3989041" cy="369332"/>
          </a:xfrm>
          <a:prstGeom prst="rect">
            <a:avLst/>
          </a:prstGeom>
          <a:noFill/>
        </p:spPr>
        <p:txBody>
          <a:bodyPr wrap="none" rtlCol="0">
            <a:spAutoFit/>
          </a:bodyPr>
          <a:lstStyle/>
          <a:p>
            <a:r>
              <a:rPr lang="en-US" dirty="0"/>
              <a:t>Alternative: CoreOS fleet, Swarm, DC/OS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791" y="1201822"/>
            <a:ext cx="6076950" cy="4562475"/>
          </a:xfrm>
          <a:prstGeom prst="rect">
            <a:avLst/>
          </a:prstGeom>
        </p:spPr>
      </p:pic>
    </p:spTree>
    <p:extLst>
      <p:ext uri="{BB962C8B-B14F-4D97-AF65-F5344CB8AC3E}">
        <p14:creationId xmlns:p14="http://schemas.microsoft.com/office/powerpoint/2010/main" val="2701930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a:t>Kubernetes</a:t>
            </a:r>
            <a:r>
              <a:rPr lang="en-US" dirty="0"/>
              <a:t> Works?</a:t>
            </a:r>
          </a:p>
        </p:txBody>
      </p:sp>
      <p:pic>
        <p:nvPicPr>
          <p:cNvPr id="6" name="Picture 5"/>
          <p:cNvPicPr>
            <a:picLocks noChangeAspect="1"/>
          </p:cNvPicPr>
          <p:nvPr/>
        </p:nvPicPr>
        <p:blipFill>
          <a:blip r:embed="rId3"/>
          <a:stretch>
            <a:fillRect/>
          </a:stretch>
        </p:blipFill>
        <p:spPr>
          <a:xfrm>
            <a:off x="2305050" y="1250928"/>
            <a:ext cx="6996112" cy="5245121"/>
          </a:xfrm>
          <a:prstGeom prst="rect">
            <a:avLst/>
          </a:prstGeom>
        </p:spPr>
      </p:pic>
    </p:spTree>
    <p:extLst>
      <p:ext uri="{BB962C8B-B14F-4D97-AF65-F5344CB8AC3E}">
        <p14:creationId xmlns:p14="http://schemas.microsoft.com/office/powerpoint/2010/main" val="308917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10"/>
            <a:ext cx="10515600" cy="1325563"/>
          </a:xfrm>
        </p:spPr>
        <p:txBody>
          <a:bodyPr/>
          <a:lstStyle/>
          <a:p>
            <a:r>
              <a:rPr lang="en-US" dirty="0"/>
              <a:t>What is a </a:t>
            </a:r>
            <a:r>
              <a:rPr lang="en-US"/>
              <a:t>Kubernetes </a:t>
            </a:r>
            <a:r>
              <a:rPr lang="en-US" dirty="0"/>
              <a:t>Pod?</a:t>
            </a:r>
            <a:r>
              <a:rPr lang="en-US"/>
              <a:t> </a:t>
            </a:r>
            <a:endParaRPr lang="en-US" dirty="0"/>
          </a:p>
        </p:txBody>
      </p:sp>
      <p:sp>
        <p:nvSpPr>
          <p:cNvPr id="3" name="Content Placeholder 2"/>
          <p:cNvSpPr>
            <a:spLocks noGrp="1"/>
          </p:cNvSpPr>
          <p:nvPr>
            <p:ph sz="half" idx="1"/>
          </p:nvPr>
        </p:nvSpPr>
        <p:spPr>
          <a:xfrm>
            <a:off x="389021" y="1227222"/>
            <a:ext cx="11425990" cy="5494420"/>
          </a:xfrm>
        </p:spPr>
        <p:txBody>
          <a:bodyPr/>
          <a:lstStyle/>
          <a:p>
            <a:r>
              <a:rPr lang="en-US" dirty="0"/>
              <a:t>A group of one or more containers and shared storage</a:t>
            </a:r>
          </a:p>
          <a:p>
            <a:pPr lvl="1"/>
            <a:r>
              <a:rPr lang="en-US" dirty="0"/>
              <a:t>E.g., a distributed training pod can contain:</a:t>
            </a:r>
          </a:p>
          <a:p>
            <a:pPr lvl="1"/>
            <a:r>
              <a:rPr lang="en-US" dirty="0"/>
              <a:t>A parameter server </a:t>
            </a:r>
          </a:p>
          <a:p>
            <a:pPr lvl="1"/>
            <a:r>
              <a:rPr lang="en-US" dirty="0"/>
              <a:t>Multiple workers </a:t>
            </a:r>
          </a:p>
        </p:txBody>
      </p:sp>
    </p:spTree>
    <p:extLst>
      <p:ext uri="{BB962C8B-B14F-4D97-AF65-F5344CB8AC3E}">
        <p14:creationId xmlns:p14="http://schemas.microsoft.com/office/powerpoint/2010/main" val="3990316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aware </a:t>
            </a:r>
            <a:r>
              <a:rPr lang="en-US" dirty="0" err="1"/>
              <a:t>kubernetes</a:t>
            </a:r>
            <a:r>
              <a:rPr lang="en-US" dirty="0"/>
              <a:t> resource scheduling</a:t>
            </a:r>
          </a:p>
        </p:txBody>
      </p:sp>
      <p:sp>
        <p:nvSpPr>
          <p:cNvPr id="3" name="Content Placeholder 2"/>
          <p:cNvSpPr>
            <a:spLocks noGrp="1"/>
          </p:cNvSpPr>
          <p:nvPr>
            <p:ph idx="1"/>
          </p:nvPr>
        </p:nvSpPr>
        <p:spPr>
          <a:xfrm>
            <a:off x="7655168" y="1825625"/>
            <a:ext cx="3698632" cy="4351338"/>
          </a:xfrm>
        </p:spPr>
        <p:txBody>
          <a:bodyPr>
            <a:normAutofit lnSpcReduction="10000"/>
          </a:bodyPr>
          <a:lstStyle/>
          <a:p>
            <a:pPr marL="0" indent="0">
              <a:buNone/>
            </a:pPr>
            <a:r>
              <a:rPr lang="en-US" dirty="0"/>
              <a:t>Terminology:</a:t>
            </a:r>
          </a:p>
          <a:p>
            <a:pPr>
              <a:buFontTx/>
              <a:buChar char="-"/>
            </a:pPr>
            <a:r>
              <a:rPr lang="en-US" dirty="0">
                <a:highlight>
                  <a:srgbClr val="FFFF00"/>
                </a:highlight>
              </a:rPr>
              <a:t>Allocatable</a:t>
            </a:r>
            <a:r>
              <a:rPr lang="en-US" dirty="0"/>
              <a:t> – what is available at node</a:t>
            </a:r>
          </a:p>
          <a:p>
            <a:pPr>
              <a:buFontTx/>
              <a:buChar char="-"/>
            </a:pPr>
            <a:r>
              <a:rPr lang="en-US" dirty="0">
                <a:highlight>
                  <a:srgbClr val="FFFF00"/>
                </a:highlight>
              </a:rPr>
              <a:t>Used</a:t>
            </a:r>
            <a:r>
              <a:rPr lang="en-US" dirty="0"/>
              <a:t> – what is already being used from node (called </a:t>
            </a:r>
            <a:r>
              <a:rPr lang="en-US" dirty="0" err="1"/>
              <a:t>RequestedResource</a:t>
            </a:r>
            <a:r>
              <a:rPr lang="en-US" dirty="0"/>
              <a:t>)</a:t>
            </a:r>
          </a:p>
          <a:p>
            <a:pPr>
              <a:buFontTx/>
              <a:buChar char="-"/>
            </a:pPr>
            <a:r>
              <a:rPr lang="en-US" dirty="0">
                <a:highlight>
                  <a:srgbClr val="FFFF00"/>
                </a:highlight>
              </a:rPr>
              <a:t>Requests</a:t>
            </a:r>
            <a:r>
              <a:rPr lang="en-US" dirty="0"/>
              <a:t>– what is requested by container(s) for the pod</a:t>
            </a:r>
          </a:p>
        </p:txBody>
      </p:sp>
      <p:sp>
        <p:nvSpPr>
          <p:cNvPr id="4" name="Rectangle 3"/>
          <p:cNvSpPr/>
          <p:nvPr/>
        </p:nvSpPr>
        <p:spPr>
          <a:xfrm>
            <a:off x="1811215" y="3176954"/>
            <a:ext cx="1910862" cy="1518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Scheduler – Keeps track of “Used”</a:t>
            </a:r>
          </a:p>
        </p:txBody>
      </p:sp>
      <p:sp>
        <p:nvSpPr>
          <p:cNvPr id="5" name="Rectangle 4"/>
          <p:cNvSpPr/>
          <p:nvPr/>
        </p:nvSpPr>
        <p:spPr>
          <a:xfrm>
            <a:off x="5920154" y="2069123"/>
            <a:ext cx="1395046" cy="79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1</a:t>
            </a:r>
          </a:p>
        </p:txBody>
      </p:sp>
      <p:sp>
        <p:nvSpPr>
          <p:cNvPr id="7" name="Rectangle 6"/>
          <p:cNvSpPr/>
          <p:nvPr/>
        </p:nvSpPr>
        <p:spPr>
          <a:xfrm>
            <a:off x="5920154" y="3176954"/>
            <a:ext cx="1395046"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2</a:t>
            </a:r>
          </a:p>
        </p:txBody>
      </p:sp>
      <p:sp>
        <p:nvSpPr>
          <p:cNvPr id="8" name="Rectangle 7"/>
          <p:cNvSpPr/>
          <p:nvPr/>
        </p:nvSpPr>
        <p:spPr>
          <a:xfrm>
            <a:off x="5946531" y="5184680"/>
            <a:ext cx="1395046"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N</a:t>
            </a:r>
          </a:p>
        </p:txBody>
      </p:sp>
      <p:sp>
        <p:nvSpPr>
          <p:cNvPr id="9" name="Oval 8"/>
          <p:cNvSpPr/>
          <p:nvPr/>
        </p:nvSpPr>
        <p:spPr>
          <a:xfrm>
            <a:off x="6617677" y="4167675"/>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17677" y="4478518"/>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05954" y="4789059"/>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1230923" y="4789059"/>
            <a:ext cx="580292" cy="503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200" y="5243240"/>
            <a:ext cx="2467708" cy="646331"/>
          </a:xfrm>
          <a:prstGeom prst="rect">
            <a:avLst/>
          </a:prstGeom>
          <a:noFill/>
        </p:spPr>
        <p:txBody>
          <a:bodyPr wrap="square" rtlCol="0">
            <a:spAutoFit/>
          </a:bodyPr>
          <a:lstStyle/>
          <a:p>
            <a:r>
              <a:rPr lang="en-US" dirty="0"/>
              <a:t>Pod (</a:t>
            </a:r>
            <a:r>
              <a:rPr lang="en-US" dirty="0" err="1"/>
              <a:t>Contianer</a:t>
            </a:r>
            <a:r>
              <a:rPr lang="en-US" dirty="0"/>
              <a:t>) Spec</a:t>
            </a:r>
          </a:p>
          <a:p>
            <a:r>
              <a:rPr lang="en-US" dirty="0"/>
              <a:t>- Container </a:t>
            </a:r>
            <a:r>
              <a:rPr lang="en-US" dirty="0">
                <a:highlight>
                  <a:srgbClr val="FFFF00"/>
                </a:highlight>
              </a:rPr>
              <a:t>Requests</a:t>
            </a:r>
          </a:p>
        </p:txBody>
      </p:sp>
      <p:cxnSp>
        <p:nvCxnSpPr>
          <p:cNvPr id="16" name="Straight Arrow Connector 15"/>
          <p:cNvCxnSpPr/>
          <p:nvPr/>
        </p:nvCxnSpPr>
        <p:spPr>
          <a:xfrm flipH="1">
            <a:off x="3493477" y="2162908"/>
            <a:ext cx="2321169" cy="84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897923" y="3446585"/>
            <a:ext cx="1858108" cy="4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3827585" y="4747846"/>
            <a:ext cx="1987061" cy="94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29000" y="1994122"/>
            <a:ext cx="2028091" cy="923330"/>
          </a:xfrm>
          <a:prstGeom prst="rect">
            <a:avLst/>
          </a:prstGeom>
          <a:noFill/>
        </p:spPr>
        <p:txBody>
          <a:bodyPr wrap="square" rtlCol="0">
            <a:spAutoFit/>
          </a:bodyPr>
          <a:lstStyle/>
          <a:p>
            <a:r>
              <a:rPr lang="en-US" dirty="0" err="1"/>
              <a:t>Kubelets</a:t>
            </a:r>
            <a:r>
              <a:rPr lang="en-US" dirty="0"/>
              <a:t> send </a:t>
            </a:r>
            <a:r>
              <a:rPr lang="en-US" dirty="0">
                <a:highlight>
                  <a:srgbClr val="FFFF00"/>
                </a:highlight>
              </a:rPr>
              <a:t>“Allocatable” </a:t>
            </a:r>
            <a:r>
              <a:rPr lang="en-US" dirty="0"/>
              <a:t>resources for nodes</a:t>
            </a:r>
          </a:p>
        </p:txBody>
      </p:sp>
      <p:cxnSp>
        <p:nvCxnSpPr>
          <p:cNvPr id="23" name="Straight Arrow Connector 22"/>
          <p:cNvCxnSpPr/>
          <p:nvPr/>
        </p:nvCxnSpPr>
        <p:spPr>
          <a:xfrm flipV="1">
            <a:off x="3827585" y="3820633"/>
            <a:ext cx="1987061" cy="42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6437" y="3955312"/>
            <a:ext cx="1266503" cy="646331"/>
          </a:xfrm>
          <a:prstGeom prst="rect">
            <a:avLst/>
          </a:prstGeom>
          <a:noFill/>
        </p:spPr>
        <p:txBody>
          <a:bodyPr wrap="square" rtlCol="0">
            <a:spAutoFit/>
          </a:bodyPr>
          <a:lstStyle/>
          <a:p>
            <a:r>
              <a:rPr lang="en-US" dirty="0"/>
              <a:t>Scheduling Request</a:t>
            </a:r>
          </a:p>
        </p:txBody>
      </p:sp>
    </p:spTree>
    <p:extLst>
      <p:ext uri="{BB962C8B-B14F-4D97-AF65-F5344CB8AC3E}">
        <p14:creationId xmlns:p14="http://schemas.microsoft.com/office/powerpoint/2010/main" val="217581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6209005" y="3790575"/>
            <a:ext cx="4132384" cy="12794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GpuGrp1</a:t>
            </a:r>
          </a:p>
        </p:txBody>
      </p:sp>
      <p:sp>
        <p:nvSpPr>
          <p:cNvPr id="11" name="Rectangle 10"/>
          <p:cNvSpPr/>
          <p:nvPr/>
        </p:nvSpPr>
        <p:spPr>
          <a:xfrm>
            <a:off x="6209005" y="2367516"/>
            <a:ext cx="4132384" cy="12794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GpuGrp0</a:t>
            </a:r>
          </a:p>
        </p:txBody>
      </p:sp>
      <p:sp>
        <p:nvSpPr>
          <p:cNvPr id="2" name="Title 1"/>
          <p:cNvSpPr>
            <a:spLocks noGrp="1"/>
          </p:cNvSpPr>
          <p:nvPr>
            <p:ph type="title"/>
          </p:nvPr>
        </p:nvSpPr>
        <p:spPr/>
        <p:txBody>
          <a:bodyPr/>
          <a:lstStyle/>
          <a:p>
            <a:r>
              <a:rPr lang="en-US" dirty="0"/>
              <a:t>Example – GPU with NVLink</a:t>
            </a:r>
          </a:p>
        </p:txBody>
      </p:sp>
      <p:sp>
        <p:nvSpPr>
          <p:cNvPr id="3" name="Content Placeholder 2"/>
          <p:cNvSpPr>
            <a:spLocks noGrp="1"/>
          </p:cNvSpPr>
          <p:nvPr>
            <p:ph idx="1"/>
          </p:nvPr>
        </p:nvSpPr>
        <p:spPr/>
        <p:txBody>
          <a:bodyPr/>
          <a:lstStyle/>
          <a:p>
            <a:r>
              <a:rPr lang="en-US" dirty="0"/>
              <a:t>For 4 GPUs with two groups, each connected via NVLink to another</a:t>
            </a:r>
          </a:p>
          <a:p>
            <a:pPr marL="914400" lvl="2" indent="0">
              <a:buNone/>
            </a:pPr>
            <a:r>
              <a:rPr lang="en-US" dirty="0" err="1"/>
              <a:t>GpuGrp</a:t>
            </a:r>
            <a:r>
              <a:rPr lang="en-US" dirty="0"/>
              <a:t>/0/</a:t>
            </a:r>
            <a:r>
              <a:rPr lang="en-US" dirty="0" err="1"/>
              <a:t>Gpu</a:t>
            </a:r>
            <a:r>
              <a:rPr lang="en-US" dirty="0"/>
              <a:t>/0/cards: 1			</a:t>
            </a:r>
          </a:p>
          <a:p>
            <a:pPr marL="914400" lvl="2" indent="0">
              <a:buNone/>
            </a:pPr>
            <a:r>
              <a:rPr lang="en-US" dirty="0" err="1"/>
              <a:t>GpuGrp</a:t>
            </a:r>
            <a:r>
              <a:rPr lang="en-US" dirty="0"/>
              <a:t>/0/</a:t>
            </a:r>
            <a:r>
              <a:rPr lang="en-US" dirty="0" err="1"/>
              <a:t>Gpu</a:t>
            </a:r>
            <a:r>
              <a:rPr lang="en-US" dirty="0"/>
              <a:t>/0/memory: 12GiB</a:t>
            </a:r>
          </a:p>
          <a:p>
            <a:pPr marL="914400" lvl="2" indent="0">
              <a:buNone/>
            </a:pPr>
            <a:r>
              <a:rPr lang="en-US" dirty="0" err="1"/>
              <a:t>GpuGrp</a:t>
            </a:r>
            <a:r>
              <a:rPr lang="en-US" dirty="0"/>
              <a:t>/0/</a:t>
            </a:r>
            <a:r>
              <a:rPr lang="en-US" dirty="0" err="1"/>
              <a:t>Gpu</a:t>
            </a:r>
            <a:r>
              <a:rPr lang="en-US" dirty="0"/>
              <a:t>/1/cards: 1</a:t>
            </a:r>
          </a:p>
          <a:p>
            <a:pPr marL="914400" lvl="2" indent="0">
              <a:buNone/>
            </a:pPr>
            <a:r>
              <a:rPr lang="en-US" dirty="0" err="1"/>
              <a:t>GpuGrp</a:t>
            </a:r>
            <a:r>
              <a:rPr lang="en-US" dirty="0"/>
              <a:t>/0/</a:t>
            </a:r>
            <a:r>
              <a:rPr lang="en-US" dirty="0" err="1"/>
              <a:t>Gpu</a:t>
            </a:r>
            <a:r>
              <a:rPr lang="en-US" dirty="0"/>
              <a:t>/1/memory: 12GiB</a:t>
            </a:r>
          </a:p>
          <a:p>
            <a:pPr marL="914400" lvl="2" indent="0">
              <a:buNone/>
            </a:pPr>
            <a:r>
              <a:rPr lang="en-US" dirty="0" err="1"/>
              <a:t>GpuGrp</a:t>
            </a:r>
            <a:r>
              <a:rPr lang="en-US" dirty="0"/>
              <a:t>/1/</a:t>
            </a:r>
            <a:r>
              <a:rPr lang="en-US" dirty="0" err="1"/>
              <a:t>Gpu</a:t>
            </a:r>
            <a:r>
              <a:rPr lang="en-US" dirty="0"/>
              <a:t>/2/cards: 1</a:t>
            </a:r>
          </a:p>
          <a:p>
            <a:pPr marL="914400" lvl="2" indent="0">
              <a:buNone/>
            </a:pPr>
            <a:r>
              <a:rPr lang="en-US" dirty="0" err="1"/>
              <a:t>GpuGrp</a:t>
            </a:r>
            <a:r>
              <a:rPr lang="en-US" dirty="0"/>
              <a:t>/1/</a:t>
            </a:r>
            <a:r>
              <a:rPr lang="en-US" dirty="0" err="1"/>
              <a:t>Gpu</a:t>
            </a:r>
            <a:r>
              <a:rPr lang="en-US" dirty="0"/>
              <a:t>/2/memory: 8GiB</a:t>
            </a:r>
          </a:p>
          <a:p>
            <a:pPr marL="914400" lvl="2" indent="0">
              <a:buNone/>
            </a:pPr>
            <a:r>
              <a:rPr lang="en-US" dirty="0" err="1"/>
              <a:t>GpuGrp</a:t>
            </a:r>
            <a:r>
              <a:rPr lang="en-US" dirty="0"/>
              <a:t>/1/</a:t>
            </a:r>
            <a:r>
              <a:rPr lang="en-US" dirty="0" err="1"/>
              <a:t>Gpu</a:t>
            </a:r>
            <a:r>
              <a:rPr lang="en-US" dirty="0"/>
              <a:t>/3/cards: 1</a:t>
            </a:r>
          </a:p>
          <a:p>
            <a:pPr marL="914400" lvl="2" indent="0">
              <a:buNone/>
            </a:pPr>
            <a:r>
              <a:rPr lang="en-US" dirty="0" err="1"/>
              <a:t>GpuGrp</a:t>
            </a:r>
            <a:r>
              <a:rPr lang="en-US" dirty="0"/>
              <a:t>/1/</a:t>
            </a:r>
            <a:r>
              <a:rPr lang="en-US" dirty="0" err="1"/>
              <a:t>Gpu</a:t>
            </a:r>
            <a:r>
              <a:rPr lang="en-US" dirty="0"/>
              <a:t>/3/memory: 8GiB</a:t>
            </a:r>
          </a:p>
          <a:p>
            <a:endParaRPr lang="en-US" dirty="0"/>
          </a:p>
        </p:txBody>
      </p:sp>
      <p:sp>
        <p:nvSpPr>
          <p:cNvPr id="4" name="Rectangle 3"/>
          <p:cNvSpPr/>
          <p:nvPr/>
        </p:nvSpPr>
        <p:spPr>
          <a:xfrm>
            <a:off x="6601728" y="2691536"/>
            <a:ext cx="1295400" cy="7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Gpu0</a:t>
            </a:r>
          </a:p>
        </p:txBody>
      </p:sp>
      <p:sp>
        <p:nvSpPr>
          <p:cNvPr id="5" name="Rectangle 4"/>
          <p:cNvSpPr/>
          <p:nvPr/>
        </p:nvSpPr>
        <p:spPr>
          <a:xfrm>
            <a:off x="8635682" y="2691536"/>
            <a:ext cx="1295400" cy="7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Gpu1</a:t>
            </a:r>
          </a:p>
        </p:txBody>
      </p:sp>
      <p:sp>
        <p:nvSpPr>
          <p:cNvPr id="6" name="Rectangle 5"/>
          <p:cNvSpPr/>
          <p:nvPr/>
        </p:nvSpPr>
        <p:spPr>
          <a:xfrm>
            <a:off x="6560697" y="4143061"/>
            <a:ext cx="1295400" cy="7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Gpu2</a:t>
            </a:r>
          </a:p>
        </p:txBody>
      </p:sp>
      <p:sp>
        <p:nvSpPr>
          <p:cNvPr id="7" name="Rectangle 6"/>
          <p:cNvSpPr/>
          <p:nvPr/>
        </p:nvSpPr>
        <p:spPr>
          <a:xfrm>
            <a:off x="8594651" y="4143060"/>
            <a:ext cx="1295400" cy="732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Gpu3</a:t>
            </a:r>
          </a:p>
        </p:txBody>
      </p:sp>
      <p:cxnSp>
        <p:nvCxnSpPr>
          <p:cNvPr id="9" name="Straight Arrow Connector 8"/>
          <p:cNvCxnSpPr/>
          <p:nvPr/>
        </p:nvCxnSpPr>
        <p:spPr>
          <a:xfrm>
            <a:off x="7897128" y="3057882"/>
            <a:ext cx="69752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897128" y="4227259"/>
            <a:ext cx="69752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59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169" y="237732"/>
            <a:ext cx="10515600" cy="1325563"/>
          </a:xfrm>
        </p:spPr>
        <p:txBody>
          <a:bodyPr/>
          <a:lstStyle/>
          <a:p>
            <a:r>
              <a:rPr lang="en-US" dirty="0"/>
              <a:t>Group Allocation</a:t>
            </a:r>
          </a:p>
        </p:txBody>
      </p:sp>
      <p:graphicFrame>
        <p:nvGraphicFramePr>
          <p:cNvPr id="4" name="Object 3"/>
          <p:cNvGraphicFramePr>
            <a:graphicFrameLocks noChangeAspect="1"/>
          </p:cNvGraphicFramePr>
          <p:nvPr>
            <p:extLst/>
          </p:nvPr>
        </p:nvGraphicFramePr>
        <p:xfrm>
          <a:off x="5333999" y="86178"/>
          <a:ext cx="6764216" cy="6771822"/>
        </p:xfrm>
        <a:graphic>
          <a:graphicData uri="http://schemas.openxmlformats.org/presentationml/2006/ole">
            <mc:AlternateContent xmlns:mc="http://schemas.openxmlformats.org/markup-compatibility/2006">
              <mc:Choice xmlns:v="urn:schemas-microsoft-com:vml" Requires="v">
                <p:oleObj spid="_x0000_s1032" name="Acrobat Document" r:id="rId4" imgW="5733981" imgH="7981807" progId="AcroExch.Document.DC">
                  <p:embed/>
                </p:oleObj>
              </mc:Choice>
              <mc:Fallback>
                <p:oleObj name="Acrobat Document" r:id="rId4" imgW="5733981" imgH="7981807" progId="AcroExch.Document.DC">
                  <p:embed/>
                  <p:pic>
                    <p:nvPicPr>
                      <p:cNvPr id="4" name="Object 3"/>
                      <p:cNvPicPr/>
                      <p:nvPr/>
                    </p:nvPicPr>
                    <p:blipFill>
                      <a:blip r:embed="rId5"/>
                      <a:stretch>
                        <a:fillRect/>
                      </a:stretch>
                    </p:blipFill>
                    <p:spPr>
                      <a:xfrm>
                        <a:off x="5333999" y="86178"/>
                        <a:ext cx="6764216" cy="6771822"/>
                      </a:xfrm>
                      <a:prstGeom prst="rect">
                        <a:avLst/>
                      </a:prstGeom>
                    </p:spPr>
                  </p:pic>
                </p:oleObj>
              </mc:Fallback>
            </mc:AlternateContent>
          </a:graphicData>
        </a:graphic>
      </p:graphicFrame>
      <p:sp>
        <p:nvSpPr>
          <p:cNvPr id="5" name="Rectangle 4"/>
          <p:cNvSpPr/>
          <p:nvPr/>
        </p:nvSpPr>
        <p:spPr>
          <a:xfrm>
            <a:off x="158262" y="1436639"/>
            <a:ext cx="6096000" cy="2585323"/>
          </a:xfrm>
          <a:prstGeom prst="rect">
            <a:avLst/>
          </a:prstGeom>
        </p:spPr>
        <p:txBody>
          <a:bodyPr>
            <a:spAutoFit/>
          </a:bodyPr>
          <a:lstStyle/>
          <a:p>
            <a:r>
              <a:rPr lang="en-US" dirty="0">
                <a:latin typeface="NimbusMonL-Regu"/>
              </a:rPr>
              <a:t>Allocatable</a:t>
            </a:r>
          </a:p>
          <a:p>
            <a:r>
              <a:rPr lang="en-US" dirty="0">
                <a:latin typeface="NimbusMonL-Regu"/>
              </a:rPr>
              <a:t>Gpugrp1/0/Gpugrp0/0/</a:t>
            </a:r>
            <a:r>
              <a:rPr lang="en-US" dirty="0" err="1">
                <a:latin typeface="NimbusMonL-Regu"/>
              </a:rPr>
              <a:t>gpu</a:t>
            </a:r>
            <a:r>
              <a:rPr lang="en-US" dirty="0">
                <a:latin typeface="NimbusMonL-Regu"/>
              </a:rPr>
              <a:t>/dev0/cards: 1</a:t>
            </a:r>
          </a:p>
          <a:p>
            <a:r>
              <a:rPr lang="en-US" dirty="0">
                <a:latin typeface="NimbusMonL-Regu"/>
              </a:rPr>
              <a:t>Gpugrp1/0/Gpugrp0/0/</a:t>
            </a:r>
            <a:r>
              <a:rPr lang="en-US" dirty="0" err="1">
                <a:latin typeface="NimbusMonL-Regu"/>
              </a:rPr>
              <a:t>gpu</a:t>
            </a:r>
            <a:r>
              <a:rPr lang="en-US" dirty="0">
                <a:latin typeface="NimbusMonL-Regu"/>
              </a:rPr>
              <a:t>/dev1/cards: 1</a:t>
            </a:r>
          </a:p>
          <a:p>
            <a:r>
              <a:rPr lang="en-US" dirty="0">
                <a:latin typeface="NimbusMonL-Regu"/>
              </a:rPr>
              <a:t>Gpugrp1/0/Gpugrp0/1/</a:t>
            </a:r>
            <a:r>
              <a:rPr lang="en-US" dirty="0" err="1">
                <a:latin typeface="NimbusMonL-Regu"/>
              </a:rPr>
              <a:t>gpu</a:t>
            </a:r>
            <a:r>
              <a:rPr lang="en-US" dirty="0">
                <a:latin typeface="NimbusMonL-Regu"/>
              </a:rPr>
              <a:t>/dev2/cards: 1</a:t>
            </a:r>
          </a:p>
          <a:p>
            <a:r>
              <a:rPr lang="en-US" dirty="0">
                <a:latin typeface="NimbusMonL-Regu"/>
              </a:rPr>
              <a:t>Gpugrp1/0/Gpugrp0/1/</a:t>
            </a:r>
            <a:r>
              <a:rPr lang="en-US" dirty="0" err="1">
                <a:latin typeface="NimbusMonL-Regu"/>
              </a:rPr>
              <a:t>gpu</a:t>
            </a:r>
            <a:r>
              <a:rPr lang="en-US" dirty="0">
                <a:latin typeface="NimbusMonL-Regu"/>
              </a:rPr>
              <a:t>/dev3/cards: 1</a:t>
            </a:r>
          </a:p>
          <a:p>
            <a:r>
              <a:rPr lang="en-US" dirty="0">
                <a:latin typeface="NimbusMonL-Regu"/>
              </a:rPr>
              <a:t>Gpugrp1/1/Gpugrp0/2/</a:t>
            </a:r>
            <a:r>
              <a:rPr lang="en-US" dirty="0" err="1">
                <a:latin typeface="NimbusMonL-Regu"/>
              </a:rPr>
              <a:t>gpu</a:t>
            </a:r>
            <a:r>
              <a:rPr lang="en-US" dirty="0">
                <a:latin typeface="NimbusMonL-Regu"/>
              </a:rPr>
              <a:t>/dev4/cards: 1</a:t>
            </a:r>
          </a:p>
          <a:p>
            <a:r>
              <a:rPr lang="en-US" dirty="0">
                <a:latin typeface="NimbusMonL-Regu"/>
              </a:rPr>
              <a:t>Gpugrp1/1/Gpugrp0/2/</a:t>
            </a:r>
            <a:r>
              <a:rPr lang="en-US" dirty="0" err="1">
                <a:latin typeface="NimbusMonL-Regu"/>
              </a:rPr>
              <a:t>gpu</a:t>
            </a:r>
            <a:r>
              <a:rPr lang="en-US" dirty="0">
                <a:latin typeface="NimbusMonL-Regu"/>
              </a:rPr>
              <a:t>/dev5/cards: 1</a:t>
            </a:r>
          </a:p>
          <a:p>
            <a:r>
              <a:rPr lang="en-US" dirty="0">
                <a:latin typeface="NimbusMonL-Regu"/>
              </a:rPr>
              <a:t>Gpugrp1/1/Gpugrp0/3/</a:t>
            </a:r>
            <a:r>
              <a:rPr lang="en-US" dirty="0" err="1">
                <a:latin typeface="NimbusMonL-Regu"/>
              </a:rPr>
              <a:t>gpu</a:t>
            </a:r>
            <a:r>
              <a:rPr lang="en-US" dirty="0">
                <a:latin typeface="NimbusMonL-Regu"/>
              </a:rPr>
              <a:t>/dev6/cards: 1</a:t>
            </a:r>
          </a:p>
          <a:p>
            <a:r>
              <a:rPr lang="en-US" dirty="0">
                <a:latin typeface="NimbusMonL-Regu"/>
              </a:rPr>
              <a:t>Gpugrp1/1/Gpugrp0/3/</a:t>
            </a:r>
            <a:r>
              <a:rPr lang="en-US" dirty="0" err="1">
                <a:latin typeface="NimbusMonL-Regu"/>
              </a:rPr>
              <a:t>gpu</a:t>
            </a:r>
            <a:r>
              <a:rPr lang="en-US" dirty="0">
                <a:latin typeface="NimbusMonL-Regu"/>
              </a:rPr>
              <a:t>/dev7/cards: 1</a:t>
            </a:r>
            <a:endParaRPr lang="en-US" dirty="0"/>
          </a:p>
        </p:txBody>
      </p:sp>
      <p:sp>
        <p:nvSpPr>
          <p:cNvPr id="6" name="Rectangle 5"/>
          <p:cNvSpPr/>
          <p:nvPr/>
        </p:nvSpPr>
        <p:spPr>
          <a:xfrm>
            <a:off x="158262" y="4521314"/>
            <a:ext cx="6096000" cy="2031325"/>
          </a:xfrm>
          <a:prstGeom prst="rect">
            <a:avLst/>
          </a:prstGeom>
        </p:spPr>
        <p:txBody>
          <a:bodyPr>
            <a:spAutoFit/>
          </a:bodyPr>
          <a:lstStyle/>
          <a:p>
            <a:r>
              <a:rPr lang="en-US" dirty="0">
                <a:latin typeface="NimbusMonL-Regu"/>
              </a:rPr>
              <a:t>Requests</a:t>
            </a:r>
          </a:p>
          <a:p>
            <a:r>
              <a:rPr lang="en-US" dirty="0">
                <a:latin typeface="NimbusMonL-Regu"/>
              </a:rPr>
              <a:t>Gpugrp1/R0/Gpugrp0/RA/</a:t>
            </a:r>
            <a:r>
              <a:rPr lang="en-US" dirty="0" err="1">
                <a:latin typeface="NimbusMonL-Regu"/>
              </a:rPr>
              <a:t>gpu</a:t>
            </a:r>
            <a:r>
              <a:rPr lang="en-US" dirty="0">
                <a:latin typeface="NimbusMonL-Regu"/>
              </a:rPr>
              <a:t>/gpu0/cards: 1</a:t>
            </a:r>
          </a:p>
          <a:p>
            <a:r>
              <a:rPr lang="en-US" dirty="0">
                <a:latin typeface="NimbusMonL-Regu"/>
              </a:rPr>
              <a:t>Gpugrp1/R0/Gpugrp0/RA/</a:t>
            </a:r>
            <a:r>
              <a:rPr lang="en-US" dirty="0" err="1">
                <a:latin typeface="NimbusMonL-Regu"/>
              </a:rPr>
              <a:t>gpu</a:t>
            </a:r>
            <a:r>
              <a:rPr lang="en-US" dirty="0">
                <a:latin typeface="NimbusMonL-Regu"/>
              </a:rPr>
              <a:t>/gpu1/cards: 1</a:t>
            </a:r>
          </a:p>
          <a:p>
            <a:r>
              <a:rPr lang="en-US" dirty="0">
                <a:latin typeface="NimbusMonL-Regu"/>
              </a:rPr>
              <a:t>Gpugrp1/R1/Gpugrp0/RA/</a:t>
            </a:r>
            <a:r>
              <a:rPr lang="en-US" dirty="0" err="1">
                <a:latin typeface="NimbusMonL-Regu"/>
              </a:rPr>
              <a:t>gpu</a:t>
            </a:r>
            <a:r>
              <a:rPr lang="en-US" dirty="0">
                <a:latin typeface="NimbusMonL-Regu"/>
              </a:rPr>
              <a:t>/gpu2/cards: 1</a:t>
            </a:r>
          </a:p>
          <a:p>
            <a:r>
              <a:rPr lang="en-US" dirty="0">
                <a:latin typeface="NimbusMonL-Regu"/>
              </a:rPr>
              <a:t>Gpugrp1/R1/Gpugrp0/RA/</a:t>
            </a:r>
            <a:r>
              <a:rPr lang="en-US" dirty="0" err="1">
                <a:latin typeface="NimbusMonL-Regu"/>
              </a:rPr>
              <a:t>gpu</a:t>
            </a:r>
            <a:r>
              <a:rPr lang="en-US" dirty="0">
                <a:latin typeface="NimbusMonL-Regu"/>
              </a:rPr>
              <a:t>/gpu3/cards: 1</a:t>
            </a:r>
          </a:p>
          <a:p>
            <a:r>
              <a:rPr lang="en-US" dirty="0">
                <a:latin typeface="NimbusMonL-Regu"/>
              </a:rPr>
              <a:t>Gpugrp1/R1/Gpugrp0/RB/</a:t>
            </a:r>
            <a:r>
              <a:rPr lang="en-US" dirty="0" err="1">
                <a:latin typeface="NimbusMonL-Regu"/>
              </a:rPr>
              <a:t>gpu</a:t>
            </a:r>
            <a:r>
              <a:rPr lang="en-US" dirty="0">
                <a:latin typeface="NimbusMonL-Regu"/>
              </a:rPr>
              <a:t>/gpu4/cards: 1</a:t>
            </a:r>
          </a:p>
          <a:p>
            <a:r>
              <a:rPr lang="en-US" dirty="0">
                <a:latin typeface="NimbusMonL-Regu"/>
              </a:rPr>
              <a:t>Gpugrp1/R1/Gpugrp0/RB/</a:t>
            </a:r>
            <a:r>
              <a:rPr lang="en-US" dirty="0" err="1">
                <a:latin typeface="NimbusMonL-Regu"/>
              </a:rPr>
              <a:t>gpu</a:t>
            </a:r>
            <a:r>
              <a:rPr lang="en-US" dirty="0">
                <a:latin typeface="NimbusMonL-Regu"/>
              </a:rPr>
              <a:t>/gpu5/cards: 1</a:t>
            </a:r>
            <a:endParaRPr lang="en-US" dirty="0"/>
          </a:p>
        </p:txBody>
      </p:sp>
      <p:cxnSp>
        <p:nvCxnSpPr>
          <p:cNvPr id="8" name="Straight Arrow Connector 7"/>
          <p:cNvCxnSpPr/>
          <p:nvPr/>
        </p:nvCxnSpPr>
        <p:spPr>
          <a:xfrm flipV="1">
            <a:off x="6611816" y="3795263"/>
            <a:ext cx="580292" cy="674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54262" y="4469340"/>
            <a:ext cx="1043354" cy="369332"/>
          </a:xfrm>
          <a:prstGeom prst="rect">
            <a:avLst/>
          </a:prstGeom>
          <a:noFill/>
        </p:spPr>
        <p:txBody>
          <a:bodyPr wrap="square" rtlCol="0">
            <a:spAutoFit/>
          </a:bodyPr>
          <a:lstStyle/>
          <a:p>
            <a:r>
              <a:rPr lang="en-US" dirty="0"/>
              <a:t>Requests</a:t>
            </a:r>
          </a:p>
        </p:txBody>
      </p:sp>
      <p:cxnSp>
        <p:nvCxnSpPr>
          <p:cNvPr id="11" name="Straight Arrow Connector 10"/>
          <p:cNvCxnSpPr/>
          <p:nvPr/>
        </p:nvCxnSpPr>
        <p:spPr>
          <a:xfrm flipV="1">
            <a:off x="7110046" y="5369169"/>
            <a:ext cx="750277" cy="615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3923" y="6002215"/>
            <a:ext cx="1817077" cy="369332"/>
          </a:xfrm>
          <a:prstGeom prst="rect">
            <a:avLst/>
          </a:prstGeom>
          <a:noFill/>
        </p:spPr>
        <p:txBody>
          <a:bodyPr wrap="square" rtlCol="0">
            <a:spAutoFit/>
          </a:bodyPr>
          <a:lstStyle/>
          <a:p>
            <a:r>
              <a:rPr lang="en-US" dirty="0"/>
              <a:t>Allocatable</a:t>
            </a:r>
          </a:p>
        </p:txBody>
      </p:sp>
    </p:spTree>
    <p:extLst>
      <p:ext uri="{BB962C8B-B14F-4D97-AF65-F5344CB8AC3E}">
        <p14:creationId xmlns:p14="http://schemas.microsoft.com/office/powerpoint/2010/main" val="509742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with community</a:t>
            </a:r>
          </a:p>
        </p:txBody>
      </p:sp>
      <p:sp>
        <p:nvSpPr>
          <p:cNvPr id="3" name="Content Placeholder 2"/>
          <p:cNvSpPr>
            <a:spLocks noGrp="1"/>
          </p:cNvSpPr>
          <p:nvPr>
            <p:ph idx="1"/>
          </p:nvPr>
        </p:nvSpPr>
        <p:spPr/>
        <p:txBody>
          <a:bodyPr/>
          <a:lstStyle/>
          <a:p>
            <a:r>
              <a:rPr lang="en-US" dirty="0"/>
              <a:t>Eventual goal</a:t>
            </a:r>
          </a:p>
        </p:txBody>
      </p:sp>
      <p:sp>
        <p:nvSpPr>
          <p:cNvPr id="5" name="Rectangle 4"/>
          <p:cNvSpPr/>
          <p:nvPr/>
        </p:nvSpPr>
        <p:spPr>
          <a:xfrm>
            <a:off x="3136741" y="3313453"/>
            <a:ext cx="1910862" cy="1518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Scheduler – Keeps track of “Used”</a:t>
            </a:r>
          </a:p>
        </p:txBody>
      </p:sp>
      <p:sp>
        <p:nvSpPr>
          <p:cNvPr id="6" name="Rectangle 5"/>
          <p:cNvSpPr/>
          <p:nvPr/>
        </p:nvSpPr>
        <p:spPr>
          <a:xfrm>
            <a:off x="7245680" y="2205622"/>
            <a:ext cx="1395046" cy="791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1</a:t>
            </a:r>
          </a:p>
        </p:txBody>
      </p:sp>
      <p:sp>
        <p:nvSpPr>
          <p:cNvPr id="7" name="Rectangle 6"/>
          <p:cNvSpPr/>
          <p:nvPr/>
        </p:nvSpPr>
        <p:spPr>
          <a:xfrm>
            <a:off x="7245680" y="3313453"/>
            <a:ext cx="1395046"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2</a:t>
            </a:r>
          </a:p>
        </p:txBody>
      </p:sp>
      <p:sp>
        <p:nvSpPr>
          <p:cNvPr id="8" name="Rectangle 7"/>
          <p:cNvSpPr/>
          <p:nvPr/>
        </p:nvSpPr>
        <p:spPr>
          <a:xfrm>
            <a:off x="7272057" y="5321179"/>
            <a:ext cx="1395046" cy="855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 N</a:t>
            </a:r>
          </a:p>
        </p:txBody>
      </p:sp>
      <p:sp>
        <p:nvSpPr>
          <p:cNvPr id="9" name="Oval 8"/>
          <p:cNvSpPr/>
          <p:nvPr/>
        </p:nvSpPr>
        <p:spPr>
          <a:xfrm>
            <a:off x="7943203" y="4304174"/>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43203" y="4615017"/>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31480" y="4925558"/>
            <a:ext cx="76200" cy="87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2556449" y="4925558"/>
            <a:ext cx="580292" cy="503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163726" y="5379739"/>
            <a:ext cx="2467708" cy="646331"/>
          </a:xfrm>
          <a:prstGeom prst="rect">
            <a:avLst/>
          </a:prstGeom>
          <a:noFill/>
        </p:spPr>
        <p:txBody>
          <a:bodyPr wrap="square" rtlCol="0">
            <a:spAutoFit/>
          </a:bodyPr>
          <a:lstStyle/>
          <a:p>
            <a:r>
              <a:rPr lang="en-US" dirty="0"/>
              <a:t>Pod (</a:t>
            </a:r>
            <a:r>
              <a:rPr lang="en-US" dirty="0" err="1"/>
              <a:t>Contianer</a:t>
            </a:r>
            <a:r>
              <a:rPr lang="en-US" dirty="0"/>
              <a:t>) Spec</a:t>
            </a:r>
          </a:p>
          <a:p>
            <a:r>
              <a:rPr lang="en-US" dirty="0"/>
              <a:t>- Container </a:t>
            </a:r>
            <a:r>
              <a:rPr lang="en-US" dirty="0">
                <a:highlight>
                  <a:srgbClr val="FFFF00"/>
                </a:highlight>
              </a:rPr>
              <a:t>Requests</a:t>
            </a:r>
          </a:p>
        </p:txBody>
      </p:sp>
      <p:cxnSp>
        <p:nvCxnSpPr>
          <p:cNvPr id="14" name="Straight Arrow Connector 13"/>
          <p:cNvCxnSpPr/>
          <p:nvPr/>
        </p:nvCxnSpPr>
        <p:spPr>
          <a:xfrm flipH="1">
            <a:off x="4819003" y="2299407"/>
            <a:ext cx="2321169" cy="849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223449" y="3583084"/>
            <a:ext cx="1858108" cy="41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5153111" y="4884345"/>
            <a:ext cx="1987061" cy="943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754526" y="2130621"/>
            <a:ext cx="2028091" cy="923330"/>
          </a:xfrm>
          <a:prstGeom prst="rect">
            <a:avLst/>
          </a:prstGeom>
          <a:noFill/>
        </p:spPr>
        <p:txBody>
          <a:bodyPr wrap="square" rtlCol="0">
            <a:spAutoFit/>
          </a:bodyPr>
          <a:lstStyle/>
          <a:p>
            <a:r>
              <a:rPr lang="en-US" dirty="0" err="1"/>
              <a:t>Kubelets</a:t>
            </a:r>
            <a:r>
              <a:rPr lang="en-US" dirty="0"/>
              <a:t> send </a:t>
            </a:r>
            <a:r>
              <a:rPr lang="en-US" dirty="0">
                <a:highlight>
                  <a:srgbClr val="FFFF00"/>
                </a:highlight>
              </a:rPr>
              <a:t>“Allocatable” </a:t>
            </a:r>
            <a:r>
              <a:rPr lang="en-US" dirty="0"/>
              <a:t>resources for nodes</a:t>
            </a:r>
          </a:p>
        </p:txBody>
      </p:sp>
      <p:sp>
        <p:nvSpPr>
          <p:cNvPr id="18" name="Rectangle 17"/>
          <p:cNvSpPr/>
          <p:nvPr/>
        </p:nvSpPr>
        <p:spPr>
          <a:xfrm>
            <a:off x="9810102" y="2287926"/>
            <a:ext cx="1543698" cy="6087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Plugins (e.g. GPU)</a:t>
            </a:r>
          </a:p>
        </p:txBody>
      </p:sp>
      <p:cxnSp>
        <p:nvCxnSpPr>
          <p:cNvPr id="20" name="Straight Arrow Connector 19"/>
          <p:cNvCxnSpPr/>
          <p:nvPr/>
        </p:nvCxnSpPr>
        <p:spPr>
          <a:xfrm flipH="1">
            <a:off x="8667104" y="2367516"/>
            <a:ext cx="1142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09032" y="1794138"/>
            <a:ext cx="1275907" cy="523220"/>
          </a:xfrm>
          <a:prstGeom prst="rect">
            <a:avLst/>
          </a:prstGeom>
          <a:noFill/>
        </p:spPr>
        <p:txBody>
          <a:bodyPr wrap="square" rtlCol="0">
            <a:spAutoFit/>
          </a:bodyPr>
          <a:lstStyle/>
          <a:p>
            <a:r>
              <a:rPr lang="en-US" sz="1400" dirty="0"/>
              <a:t>Resources to advertise</a:t>
            </a:r>
          </a:p>
        </p:txBody>
      </p:sp>
      <p:cxnSp>
        <p:nvCxnSpPr>
          <p:cNvPr id="24" name="Straight Arrow Connector 23"/>
          <p:cNvCxnSpPr/>
          <p:nvPr/>
        </p:nvCxnSpPr>
        <p:spPr>
          <a:xfrm>
            <a:off x="8667103" y="2724368"/>
            <a:ext cx="11429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39705" y="2818817"/>
            <a:ext cx="1539197" cy="523220"/>
          </a:xfrm>
          <a:prstGeom prst="rect">
            <a:avLst/>
          </a:prstGeom>
          <a:noFill/>
        </p:spPr>
        <p:txBody>
          <a:bodyPr wrap="square" rtlCol="0">
            <a:spAutoFit/>
          </a:bodyPr>
          <a:lstStyle/>
          <a:p>
            <a:r>
              <a:rPr lang="en-US" sz="1400" dirty="0"/>
              <a:t>Resources usage / </a:t>
            </a:r>
            <a:r>
              <a:rPr lang="en-US" sz="1400" dirty="0" err="1"/>
              <a:t>docker</a:t>
            </a:r>
            <a:r>
              <a:rPr lang="en-US" sz="1400" dirty="0"/>
              <a:t> </a:t>
            </a:r>
            <a:r>
              <a:rPr lang="en-US" sz="1400" dirty="0" err="1"/>
              <a:t>params</a:t>
            </a:r>
            <a:endParaRPr lang="en-US" sz="1400" dirty="0"/>
          </a:p>
        </p:txBody>
      </p:sp>
      <p:sp>
        <p:nvSpPr>
          <p:cNvPr id="28" name="TextBox 27"/>
          <p:cNvSpPr txBox="1"/>
          <p:nvPr/>
        </p:nvSpPr>
        <p:spPr>
          <a:xfrm>
            <a:off x="7140171" y="1261771"/>
            <a:ext cx="1677764" cy="923330"/>
          </a:xfrm>
          <a:prstGeom prst="rect">
            <a:avLst/>
          </a:prstGeom>
          <a:noFill/>
        </p:spPr>
        <p:txBody>
          <a:bodyPr wrap="square" rtlCol="0">
            <a:spAutoFit/>
          </a:bodyPr>
          <a:lstStyle/>
          <a:p>
            <a:r>
              <a:rPr lang="en-US" dirty="0" err="1"/>
              <a:t>Kubelets</a:t>
            </a:r>
            <a:r>
              <a:rPr lang="en-US" dirty="0"/>
              <a:t> know nothing about GPUs</a:t>
            </a:r>
          </a:p>
        </p:txBody>
      </p:sp>
      <p:sp>
        <p:nvSpPr>
          <p:cNvPr id="29" name="Rectangle 28"/>
          <p:cNvSpPr/>
          <p:nvPr/>
        </p:nvSpPr>
        <p:spPr>
          <a:xfrm>
            <a:off x="588335" y="3583084"/>
            <a:ext cx="1467293" cy="72109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Scheduler extender</a:t>
            </a:r>
          </a:p>
        </p:txBody>
      </p:sp>
      <p:cxnSp>
        <p:nvCxnSpPr>
          <p:cNvPr id="31" name="Straight Arrow Connector 30"/>
          <p:cNvCxnSpPr/>
          <p:nvPr/>
        </p:nvCxnSpPr>
        <p:spPr>
          <a:xfrm flipH="1">
            <a:off x="2070896" y="3744616"/>
            <a:ext cx="971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133686" y="3834007"/>
            <a:ext cx="1987061" cy="42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569280" y="3968686"/>
            <a:ext cx="1551467" cy="646331"/>
          </a:xfrm>
          <a:prstGeom prst="rect">
            <a:avLst/>
          </a:prstGeom>
          <a:noFill/>
        </p:spPr>
        <p:txBody>
          <a:bodyPr wrap="square" rtlCol="0">
            <a:spAutoFit/>
          </a:bodyPr>
          <a:lstStyle/>
          <a:p>
            <a:r>
              <a:rPr lang="en-US" dirty="0"/>
              <a:t>Scheduling Request</a:t>
            </a:r>
          </a:p>
        </p:txBody>
      </p:sp>
      <p:sp>
        <p:nvSpPr>
          <p:cNvPr id="34" name="TextBox 33"/>
          <p:cNvSpPr txBox="1"/>
          <p:nvPr/>
        </p:nvSpPr>
        <p:spPr>
          <a:xfrm>
            <a:off x="1994832" y="3171328"/>
            <a:ext cx="1296083" cy="369332"/>
          </a:xfrm>
          <a:prstGeom prst="rect">
            <a:avLst/>
          </a:prstGeom>
          <a:noFill/>
        </p:spPr>
        <p:txBody>
          <a:bodyPr wrap="square" rtlCol="0">
            <a:spAutoFit/>
          </a:bodyPr>
          <a:lstStyle/>
          <a:p>
            <a:r>
              <a:rPr lang="en-US" dirty="0"/>
              <a:t>Asks for fit</a:t>
            </a:r>
          </a:p>
        </p:txBody>
      </p:sp>
      <p:sp>
        <p:nvSpPr>
          <p:cNvPr id="35" name="TextBox 34"/>
          <p:cNvSpPr txBox="1"/>
          <p:nvPr/>
        </p:nvSpPr>
        <p:spPr>
          <a:xfrm>
            <a:off x="241141" y="4364899"/>
            <a:ext cx="1982019" cy="1200329"/>
          </a:xfrm>
          <a:prstGeom prst="rect">
            <a:avLst/>
          </a:prstGeom>
          <a:noFill/>
        </p:spPr>
        <p:txBody>
          <a:bodyPr wrap="square" rtlCol="0">
            <a:spAutoFit/>
          </a:bodyPr>
          <a:lstStyle/>
          <a:p>
            <a:r>
              <a:rPr lang="en-US" dirty="0"/>
              <a:t>Performs group allocation – writes update to pod spec with allocation</a:t>
            </a:r>
          </a:p>
        </p:txBody>
      </p:sp>
    </p:spTree>
    <p:extLst>
      <p:ext uri="{BB962C8B-B14F-4D97-AF65-F5344CB8AC3E}">
        <p14:creationId xmlns:p14="http://schemas.microsoft.com/office/powerpoint/2010/main" val="2678937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p:cNvSpPr/>
          <p:nvPr/>
        </p:nvSpPr>
        <p:spPr>
          <a:xfrm>
            <a:off x="6023097" y="2819051"/>
            <a:ext cx="3663696" cy="1877568"/>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Rectangle: Rounded Corners 23"/>
          <p:cNvSpPr/>
          <p:nvPr/>
        </p:nvSpPr>
        <p:spPr>
          <a:xfrm>
            <a:off x="460497" y="2819051"/>
            <a:ext cx="3663696" cy="1877568"/>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System Diagram</a:t>
            </a:r>
          </a:p>
        </p:txBody>
      </p:sp>
      <p:sp>
        <p:nvSpPr>
          <p:cNvPr id="4" name="Rectangle 3"/>
          <p:cNvSpPr/>
          <p:nvPr/>
        </p:nvSpPr>
        <p:spPr>
          <a:xfrm>
            <a:off x="618993" y="3364643"/>
            <a:ext cx="1371600" cy="6888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Web Portal</a:t>
            </a:r>
          </a:p>
        </p:txBody>
      </p:sp>
      <p:sp>
        <p:nvSpPr>
          <p:cNvPr id="5" name="Rectangle 4"/>
          <p:cNvSpPr/>
          <p:nvPr/>
        </p:nvSpPr>
        <p:spPr>
          <a:xfrm>
            <a:off x="2545329" y="3364643"/>
            <a:ext cx="1371600" cy="6888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RestfulAPI</a:t>
            </a:r>
            <a:endParaRPr lang="en-US" dirty="0"/>
          </a:p>
        </p:txBody>
      </p:sp>
      <p:sp>
        <p:nvSpPr>
          <p:cNvPr id="6" name="Rectangle 5"/>
          <p:cNvSpPr/>
          <p:nvPr/>
        </p:nvSpPr>
        <p:spPr>
          <a:xfrm>
            <a:off x="4331457" y="1845787"/>
            <a:ext cx="1371600" cy="6888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SQL server</a:t>
            </a:r>
          </a:p>
        </p:txBody>
      </p:sp>
      <p:cxnSp>
        <p:nvCxnSpPr>
          <p:cNvPr id="8" name="Straight Arrow Connector 7"/>
          <p:cNvCxnSpPr>
            <a:stCxn id="4" idx="3"/>
            <a:endCxn id="5" idx="1"/>
          </p:cNvCxnSpPr>
          <p:nvPr/>
        </p:nvCxnSpPr>
        <p:spPr>
          <a:xfrm>
            <a:off x="1990593" y="3709067"/>
            <a:ext cx="5547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0"/>
            <a:endCxn id="6" idx="2"/>
          </p:cNvCxnSpPr>
          <p:nvPr/>
        </p:nvCxnSpPr>
        <p:spPr>
          <a:xfrm flipV="1">
            <a:off x="3231129" y="2534635"/>
            <a:ext cx="1786128" cy="8300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117585" y="3364643"/>
            <a:ext cx="1371600" cy="6888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Job Manager</a:t>
            </a:r>
          </a:p>
        </p:txBody>
      </p:sp>
      <p:cxnSp>
        <p:nvCxnSpPr>
          <p:cNvPr id="14" name="Straight Arrow Connector 13"/>
          <p:cNvCxnSpPr>
            <a:stCxn id="6" idx="2"/>
            <a:endCxn id="12" idx="0"/>
          </p:cNvCxnSpPr>
          <p:nvPr/>
        </p:nvCxnSpPr>
        <p:spPr>
          <a:xfrm>
            <a:off x="5017257" y="2534635"/>
            <a:ext cx="1786128" cy="8300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p:cNvSpPr/>
          <p:nvPr/>
        </p:nvSpPr>
        <p:spPr>
          <a:xfrm>
            <a:off x="10073889" y="2931827"/>
            <a:ext cx="1551432" cy="15544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a:t>
            </a:r>
          </a:p>
        </p:txBody>
      </p:sp>
      <p:sp>
        <p:nvSpPr>
          <p:cNvPr id="17" name="Rectangle 16"/>
          <p:cNvSpPr/>
          <p:nvPr/>
        </p:nvSpPr>
        <p:spPr>
          <a:xfrm>
            <a:off x="8220705" y="3364643"/>
            <a:ext cx="1371600" cy="68884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K8s Master API</a:t>
            </a:r>
          </a:p>
        </p:txBody>
      </p:sp>
      <p:cxnSp>
        <p:nvCxnSpPr>
          <p:cNvPr id="19" name="Straight Arrow Connector 18"/>
          <p:cNvCxnSpPr>
            <a:stCxn id="12" idx="3"/>
            <a:endCxn id="17" idx="1"/>
          </p:cNvCxnSpPr>
          <p:nvPr/>
        </p:nvCxnSpPr>
        <p:spPr>
          <a:xfrm>
            <a:off x="7489185" y="3709067"/>
            <a:ext cx="7315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15" idx="1"/>
          </p:cNvCxnSpPr>
          <p:nvPr/>
        </p:nvCxnSpPr>
        <p:spPr>
          <a:xfrm>
            <a:off x="9592305" y="3709067"/>
            <a:ext cx="4815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55529" y="1446007"/>
            <a:ext cx="21038" cy="383727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is moving from lab to production</a:t>
            </a:r>
          </a:p>
        </p:txBody>
      </p:sp>
      <p:sp>
        <p:nvSpPr>
          <p:cNvPr id="4" name="Content Placeholder 3"/>
          <p:cNvSpPr>
            <a:spLocks noGrp="1"/>
          </p:cNvSpPr>
          <p:nvPr>
            <p:ph idx="1"/>
          </p:nvPr>
        </p:nvSpPr>
        <p:spPr>
          <a:xfrm>
            <a:off x="838200" y="1391830"/>
            <a:ext cx="10515600" cy="4785133"/>
          </a:xfrm>
        </p:spPr>
        <p:txBody>
          <a:bodyPr/>
          <a:lstStyle/>
          <a:p>
            <a:r>
              <a:rPr lang="en-US" dirty="0"/>
              <a:t>Driven by broad availability of </a:t>
            </a:r>
          </a:p>
          <a:p>
            <a:pPr lvl="1"/>
            <a:r>
              <a:rPr lang="en-US" dirty="0"/>
              <a:t>Unprecedent level of data and computation</a:t>
            </a:r>
          </a:p>
          <a:p>
            <a:pPr lvl="1"/>
            <a:r>
              <a:rPr lang="en-US" dirty="0"/>
              <a:t>Methodological advances in machine learning</a:t>
            </a:r>
          </a:p>
          <a:p>
            <a:pPr lvl="1"/>
            <a:r>
              <a:rPr lang="en-US" dirty="0"/>
              <a:t>Innovations in system software and architectures</a:t>
            </a:r>
          </a:p>
          <a:p>
            <a:r>
              <a:rPr lang="en-US" dirty="0"/>
              <a:t>Unlock AI’s potential to improve life and society</a:t>
            </a:r>
          </a:p>
          <a:p>
            <a:pPr lvl="1"/>
            <a:r>
              <a:rPr lang="en-US" dirty="0"/>
              <a:t>Mission-critical AI</a:t>
            </a:r>
          </a:p>
          <a:p>
            <a:pPr lvl="1"/>
            <a:r>
              <a:rPr lang="en-US" dirty="0"/>
              <a:t>Personalized AI</a:t>
            </a:r>
          </a:p>
          <a:p>
            <a:pPr lvl="1"/>
            <a:r>
              <a:rPr lang="en-US" dirty="0"/>
              <a:t>Etc..</a:t>
            </a:r>
          </a:p>
        </p:txBody>
      </p:sp>
    </p:spTree>
    <p:extLst>
      <p:ext uri="{BB962C8B-B14F-4D97-AF65-F5344CB8AC3E}">
        <p14:creationId xmlns:p14="http://schemas.microsoft.com/office/powerpoint/2010/main" val="1684176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E26D-3D24-4480-B07F-19BD7B9AC01B}"/>
              </a:ext>
            </a:extLst>
          </p:cNvPr>
          <p:cNvSpPr>
            <a:spLocks noGrp="1"/>
          </p:cNvSpPr>
          <p:nvPr>
            <p:ph type="title"/>
          </p:nvPr>
        </p:nvSpPr>
        <p:spPr>
          <a:xfrm>
            <a:off x="174413" y="29587"/>
            <a:ext cx="10515600" cy="1325563"/>
          </a:xfrm>
        </p:spPr>
        <p:txBody>
          <a:bodyPr/>
          <a:lstStyle/>
          <a:p>
            <a:r>
              <a:rPr lang="en-US"/>
              <a:t>Big Computation</a:t>
            </a:r>
            <a:endParaRPr lang="en-US" dirty="0"/>
          </a:p>
        </p:txBody>
      </p:sp>
      <p:pic>
        <p:nvPicPr>
          <p:cNvPr id="5" name="Content Placeholder 4">
            <a:extLst>
              <a:ext uri="{FF2B5EF4-FFF2-40B4-BE49-F238E27FC236}">
                <a16:creationId xmlns:a16="http://schemas.microsoft.com/office/drawing/2014/main" id="{CE7C475B-FDA2-4FB5-AD2B-18D0B101E8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264" y="1195894"/>
            <a:ext cx="5687903" cy="1821339"/>
          </a:xfrm>
        </p:spPr>
      </p:pic>
      <p:sp>
        <p:nvSpPr>
          <p:cNvPr id="6" name="TextBox 5">
            <a:extLst>
              <a:ext uri="{FF2B5EF4-FFF2-40B4-BE49-F238E27FC236}">
                <a16:creationId xmlns:a16="http://schemas.microsoft.com/office/drawing/2014/main" id="{60F80B9C-0D30-408D-8B1A-7D7BF9FF179A}"/>
              </a:ext>
            </a:extLst>
          </p:cNvPr>
          <p:cNvSpPr txBox="1"/>
          <p:nvPr/>
        </p:nvSpPr>
        <p:spPr>
          <a:xfrm>
            <a:off x="2018453" y="3017233"/>
            <a:ext cx="1763624" cy="369332"/>
          </a:xfrm>
          <a:prstGeom prst="rect">
            <a:avLst/>
          </a:prstGeom>
          <a:noFill/>
        </p:spPr>
        <p:txBody>
          <a:bodyPr wrap="none" rtlCol="0">
            <a:spAutoFit/>
          </a:bodyPr>
          <a:lstStyle/>
          <a:p>
            <a:r>
              <a:rPr lang="en-US"/>
              <a:t>Nvidia P100 GPU</a:t>
            </a:r>
          </a:p>
        </p:txBody>
      </p:sp>
      <p:pic>
        <p:nvPicPr>
          <p:cNvPr id="10" name="Picture 9">
            <a:extLst>
              <a:ext uri="{FF2B5EF4-FFF2-40B4-BE49-F238E27FC236}">
                <a16:creationId xmlns:a16="http://schemas.microsoft.com/office/drawing/2014/main" id="{2AD332FC-6679-427F-B6BD-81DE79CF82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08" y="3352614"/>
            <a:ext cx="4851214" cy="2586421"/>
          </a:xfrm>
          <a:prstGeom prst="rect">
            <a:avLst/>
          </a:prstGeom>
        </p:spPr>
      </p:pic>
      <p:sp>
        <p:nvSpPr>
          <p:cNvPr id="11" name="TextBox 10">
            <a:extLst>
              <a:ext uri="{FF2B5EF4-FFF2-40B4-BE49-F238E27FC236}">
                <a16:creationId xmlns:a16="http://schemas.microsoft.com/office/drawing/2014/main" id="{B394069B-500C-4130-9531-EEE4B628E831}"/>
              </a:ext>
            </a:extLst>
          </p:cNvPr>
          <p:cNvSpPr txBox="1"/>
          <p:nvPr/>
        </p:nvSpPr>
        <p:spPr>
          <a:xfrm>
            <a:off x="33866" y="5905083"/>
            <a:ext cx="6278880" cy="923330"/>
          </a:xfrm>
          <a:prstGeom prst="rect">
            <a:avLst/>
          </a:prstGeom>
          <a:noFill/>
        </p:spPr>
        <p:txBody>
          <a:bodyPr wrap="square" rtlCol="0">
            <a:spAutoFit/>
          </a:bodyPr>
          <a:lstStyle/>
          <a:p>
            <a:r>
              <a:rPr lang="en-US" dirty="0"/>
              <a:t>Facebook used the open source deep learning framework Caffe2 and their Big Basin GPU server that has eight NVIDIA Tesla P100 GPU accelerators that are interconnected using </a:t>
            </a:r>
            <a:r>
              <a:rPr lang="en-US" dirty="0">
                <a:hlinkClick r:id="rId5"/>
              </a:rPr>
              <a:t>NVIDIA </a:t>
            </a:r>
            <a:r>
              <a:rPr lang="en-US" dirty="0" err="1">
                <a:hlinkClick r:id="rId5"/>
              </a:rPr>
              <a:t>NVLink</a:t>
            </a:r>
            <a:r>
              <a:rPr lang="en-US"/>
              <a:t>.</a:t>
            </a:r>
          </a:p>
        </p:txBody>
      </p:sp>
      <p:pic>
        <p:nvPicPr>
          <p:cNvPr id="13" name="Picture 12">
            <a:extLst>
              <a:ext uri="{FF2B5EF4-FFF2-40B4-BE49-F238E27FC236}">
                <a16:creationId xmlns:a16="http://schemas.microsoft.com/office/drawing/2014/main" id="{F42BB3DC-E5C7-406A-86B5-D39359C3B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829" y="4165388"/>
            <a:ext cx="4362450" cy="2076450"/>
          </a:xfrm>
          <a:prstGeom prst="rect">
            <a:avLst/>
          </a:prstGeom>
        </p:spPr>
      </p:pic>
      <p:sp>
        <p:nvSpPr>
          <p:cNvPr id="14" name="TextBox 13">
            <a:extLst>
              <a:ext uri="{FF2B5EF4-FFF2-40B4-BE49-F238E27FC236}">
                <a16:creationId xmlns:a16="http://schemas.microsoft.com/office/drawing/2014/main" id="{2AB231BD-8CCB-46E3-B115-0AE030E7C646}"/>
              </a:ext>
            </a:extLst>
          </p:cNvPr>
          <p:cNvSpPr txBox="1"/>
          <p:nvPr/>
        </p:nvSpPr>
        <p:spPr>
          <a:xfrm>
            <a:off x="8730827" y="6241838"/>
            <a:ext cx="1282723" cy="369332"/>
          </a:xfrm>
          <a:prstGeom prst="rect">
            <a:avLst/>
          </a:prstGeom>
          <a:noFill/>
        </p:spPr>
        <p:txBody>
          <a:bodyPr wrap="none" rtlCol="0">
            <a:spAutoFit/>
          </a:bodyPr>
          <a:lstStyle/>
          <a:p>
            <a:r>
              <a:rPr lang="en-US"/>
              <a:t>Google </a:t>
            </a:r>
            <a:r>
              <a:rPr lang="en-US" dirty="0"/>
              <a:t>TPU</a:t>
            </a:r>
            <a:endParaRPr lang="en-US"/>
          </a:p>
        </p:txBody>
      </p:sp>
      <p:pic>
        <p:nvPicPr>
          <p:cNvPr id="15" name="Picture 14">
            <a:extLst>
              <a:ext uri="{FF2B5EF4-FFF2-40B4-BE49-F238E27FC236}">
                <a16:creationId xmlns:a16="http://schemas.microsoft.com/office/drawing/2014/main" id="{8F9EFD24-918A-4CB7-B9A7-0C934D3350C9}"/>
              </a:ext>
            </a:extLst>
          </p:cNvPr>
          <p:cNvPicPr>
            <a:picLocks noChangeAspect="1"/>
          </p:cNvPicPr>
          <p:nvPr/>
        </p:nvPicPr>
        <p:blipFill>
          <a:blip r:embed="rId7"/>
          <a:stretch>
            <a:fillRect/>
          </a:stretch>
        </p:blipFill>
        <p:spPr>
          <a:xfrm>
            <a:off x="6329684" y="246830"/>
            <a:ext cx="5687903" cy="2198138"/>
          </a:xfrm>
          <a:prstGeom prst="rect">
            <a:avLst/>
          </a:prstGeom>
        </p:spPr>
      </p:pic>
      <p:sp>
        <p:nvSpPr>
          <p:cNvPr id="16" name="Rectangle 15">
            <a:extLst>
              <a:ext uri="{FF2B5EF4-FFF2-40B4-BE49-F238E27FC236}">
                <a16:creationId xmlns:a16="http://schemas.microsoft.com/office/drawing/2014/main" id="{E6BB473A-C5D9-4B59-80D9-9EF72678FE38}"/>
              </a:ext>
            </a:extLst>
          </p:cNvPr>
          <p:cNvSpPr/>
          <p:nvPr/>
        </p:nvSpPr>
        <p:spPr>
          <a:xfrm>
            <a:off x="7050829" y="2292879"/>
            <a:ext cx="4150495" cy="646331"/>
          </a:xfrm>
          <a:prstGeom prst="rect">
            <a:avLst/>
          </a:prstGeom>
        </p:spPr>
        <p:txBody>
          <a:bodyPr wrap="none">
            <a:spAutoFit/>
          </a:bodyPr>
          <a:lstStyle/>
          <a:p>
            <a:r>
              <a:rPr lang="en-US" i="1" dirty="0">
                <a:solidFill>
                  <a:srgbClr val="000000"/>
                </a:solidFill>
                <a:latin typeface="Georgia" panose="02040502050405020303" pitchFamily="18" charset="0"/>
              </a:rPr>
              <a:t>Microsoft Brainwave mezzanine card </a:t>
            </a:r>
          </a:p>
          <a:p>
            <a:r>
              <a:rPr lang="en-US" i="1">
                <a:solidFill>
                  <a:srgbClr val="000000"/>
                </a:solidFill>
                <a:latin typeface="Georgia" panose="02040502050405020303" pitchFamily="18" charset="0"/>
              </a:rPr>
              <a:t>( using </a:t>
            </a:r>
            <a:r>
              <a:rPr lang="en-US" i="1" dirty="0">
                <a:solidFill>
                  <a:srgbClr val="000000"/>
                </a:solidFill>
                <a:latin typeface="Georgia" panose="02040502050405020303" pitchFamily="18" charset="0"/>
              </a:rPr>
              <a:t>Intel Altera </a:t>
            </a:r>
            <a:r>
              <a:rPr lang="en-US" i="1" dirty="0" err="1">
                <a:solidFill>
                  <a:srgbClr val="000000"/>
                </a:solidFill>
                <a:latin typeface="Georgia" panose="02040502050405020303" pitchFamily="18" charset="0"/>
              </a:rPr>
              <a:t>Stratix</a:t>
            </a:r>
            <a:r>
              <a:rPr lang="en-US" i="1">
                <a:solidFill>
                  <a:srgbClr val="000000"/>
                </a:solidFill>
                <a:latin typeface="Georgia" panose="02040502050405020303" pitchFamily="18" charset="0"/>
              </a:rPr>
              <a:t> 10 FPGA)</a:t>
            </a:r>
            <a:endParaRPr lang="en-US" dirty="0"/>
          </a:p>
        </p:txBody>
      </p:sp>
    </p:spTree>
    <p:extLst>
      <p:ext uri="{BB962C8B-B14F-4D97-AF65-F5344CB8AC3E}">
        <p14:creationId xmlns:p14="http://schemas.microsoft.com/office/powerpoint/2010/main" val="20340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F823728A-09FD-462A-9C57-74530BF0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060" y="1011811"/>
            <a:ext cx="2651126" cy="1325563"/>
          </a:xfrm>
          <a:prstGeom prst="rect">
            <a:avLst/>
          </a:prstGeom>
        </p:spPr>
      </p:pic>
      <p:sp>
        <p:nvSpPr>
          <p:cNvPr id="2" name="Title 1">
            <a:extLst>
              <a:ext uri="{FF2B5EF4-FFF2-40B4-BE49-F238E27FC236}">
                <a16:creationId xmlns:a16="http://schemas.microsoft.com/office/drawing/2014/main" id="{040991F9-F64F-4BA9-8DB5-78F0FD4CBF18}"/>
              </a:ext>
            </a:extLst>
          </p:cNvPr>
          <p:cNvSpPr>
            <a:spLocks noGrp="1"/>
          </p:cNvSpPr>
          <p:nvPr>
            <p:ph type="title"/>
          </p:nvPr>
        </p:nvSpPr>
        <p:spPr>
          <a:xfrm>
            <a:off x="293915" y="18255"/>
            <a:ext cx="11625942" cy="1325563"/>
          </a:xfrm>
        </p:spPr>
        <p:txBody>
          <a:bodyPr/>
          <a:lstStyle/>
          <a:p>
            <a:r>
              <a:rPr lang="en-US" dirty="0"/>
              <a:t>Big System &amp; Open Source access of Technology</a:t>
            </a:r>
          </a:p>
        </p:txBody>
      </p:sp>
      <p:pic>
        <p:nvPicPr>
          <p:cNvPr id="15" name="Picture 14">
            <a:extLst>
              <a:ext uri="{FF2B5EF4-FFF2-40B4-BE49-F238E27FC236}">
                <a16:creationId xmlns:a16="http://schemas.microsoft.com/office/drawing/2014/main" id="{81A56AEA-E6D5-44BA-98CB-D8767427CD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96" y="1103116"/>
            <a:ext cx="2575707" cy="920118"/>
          </a:xfrm>
          <a:prstGeom prst="rect">
            <a:avLst/>
          </a:prstGeom>
        </p:spPr>
      </p:pic>
      <p:pic>
        <p:nvPicPr>
          <p:cNvPr id="19" name="Picture 18">
            <a:extLst>
              <a:ext uri="{FF2B5EF4-FFF2-40B4-BE49-F238E27FC236}">
                <a16:creationId xmlns:a16="http://schemas.microsoft.com/office/drawing/2014/main" id="{E6E01D6A-0233-4A76-8179-459D1B469E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2964" y="883721"/>
            <a:ext cx="2044371" cy="1325564"/>
          </a:xfrm>
          <a:prstGeom prst="rect">
            <a:avLst/>
          </a:prstGeom>
        </p:spPr>
      </p:pic>
      <p:pic>
        <p:nvPicPr>
          <p:cNvPr id="21" name="Picture 20">
            <a:extLst>
              <a:ext uri="{FF2B5EF4-FFF2-40B4-BE49-F238E27FC236}">
                <a16:creationId xmlns:a16="http://schemas.microsoft.com/office/drawing/2014/main" id="{D5C0F19C-6D43-4C9B-87C0-115D61AEE8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3928" y="380362"/>
            <a:ext cx="2245973" cy="2245973"/>
          </a:xfrm>
          <a:prstGeom prst="rect">
            <a:avLst/>
          </a:prstGeom>
        </p:spPr>
      </p:pic>
      <p:pic>
        <p:nvPicPr>
          <p:cNvPr id="23" name="Picture 22">
            <a:extLst>
              <a:ext uri="{FF2B5EF4-FFF2-40B4-BE49-F238E27FC236}">
                <a16:creationId xmlns:a16="http://schemas.microsoft.com/office/drawing/2014/main" id="{9EE39B4F-0FCA-4462-BAB2-BBB5611C83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2177" y="2415432"/>
            <a:ext cx="1747547" cy="947451"/>
          </a:xfrm>
          <a:prstGeom prst="rect">
            <a:avLst/>
          </a:prstGeom>
        </p:spPr>
      </p:pic>
      <p:pic>
        <p:nvPicPr>
          <p:cNvPr id="25" name="Picture 24">
            <a:extLst>
              <a:ext uri="{FF2B5EF4-FFF2-40B4-BE49-F238E27FC236}">
                <a16:creationId xmlns:a16="http://schemas.microsoft.com/office/drawing/2014/main" id="{290BAAE9-0FF1-4467-AAB1-C7B9E9D7C7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08369" y="1883637"/>
            <a:ext cx="2032038" cy="1812926"/>
          </a:xfrm>
          <a:prstGeom prst="rect">
            <a:avLst/>
          </a:prstGeom>
        </p:spPr>
      </p:pic>
      <p:pic>
        <p:nvPicPr>
          <p:cNvPr id="27" name="Picture 26">
            <a:extLst>
              <a:ext uri="{FF2B5EF4-FFF2-40B4-BE49-F238E27FC236}">
                <a16:creationId xmlns:a16="http://schemas.microsoft.com/office/drawing/2014/main" id="{F685BFAC-6D1F-4982-869C-F1846E09ED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0936" y="2100655"/>
            <a:ext cx="2245973" cy="1679944"/>
          </a:xfrm>
          <a:prstGeom prst="rect">
            <a:avLst/>
          </a:prstGeom>
        </p:spPr>
      </p:pic>
      <p:pic>
        <p:nvPicPr>
          <p:cNvPr id="29" name="Picture 28">
            <a:extLst>
              <a:ext uri="{FF2B5EF4-FFF2-40B4-BE49-F238E27FC236}">
                <a16:creationId xmlns:a16="http://schemas.microsoft.com/office/drawing/2014/main" id="{D6007F05-07D4-4C9D-BD62-BDED23417C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86283" y="2612730"/>
            <a:ext cx="1058732" cy="969702"/>
          </a:xfrm>
          <a:prstGeom prst="rect">
            <a:avLst/>
          </a:prstGeom>
        </p:spPr>
      </p:pic>
      <p:pic>
        <p:nvPicPr>
          <p:cNvPr id="33" name="Picture 32">
            <a:extLst>
              <a:ext uri="{FF2B5EF4-FFF2-40B4-BE49-F238E27FC236}">
                <a16:creationId xmlns:a16="http://schemas.microsoft.com/office/drawing/2014/main" id="{36A71FD6-92C0-480C-B028-6DFA5032A73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9494" y="4617586"/>
            <a:ext cx="2612711" cy="1381004"/>
          </a:xfrm>
          <a:prstGeom prst="rect">
            <a:avLst/>
          </a:prstGeom>
        </p:spPr>
      </p:pic>
      <p:pic>
        <p:nvPicPr>
          <p:cNvPr id="35" name="Picture 34">
            <a:extLst>
              <a:ext uri="{FF2B5EF4-FFF2-40B4-BE49-F238E27FC236}">
                <a16:creationId xmlns:a16="http://schemas.microsoft.com/office/drawing/2014/main" id="{84971B56-57F7-4285-BFD8-AD76D3006D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4070" y="4625549"/>
            <a:ext cx="2076450" cy="1427783"/>
          </a:xfrm>
          <a:prstGeom prst="rect">
            <a:avLst/>
          </a:prstGeom>
        </p:spPr>
      </p:pic>
      <p:pic>
        <p:nvPicPr>
          <p:cNvPr id="38" name="Picture 37">
            <a:extLst>
              <a:ext uri="{FF2B5EF4-FFF2-40B4-BE49-F238E27FC236}">
                <a16:creationId xmlns:a16="http://schemas.microsoft.com/office/drawing/2014/main" id="{97817D65-6EB9-44C4-88DC-B0A4972B39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08339" y="4617586"/>
            <a:ext cx="1904762" cy="1285714"/>
          </a:xfrm>
          <a:prstGeom prst="rect">
            <a:avLst/>
          </a:prstGeom>
        </p:spPr>
      </p:pic>
      <p:pic>
        <p:nvPicPr>
          <p:cNvPr id="40" name="Picture 39">
            <a:extLst>
              <a:ext uri="{FF2B5EF4-FFF2-40B4-BE49-F238E27FC236}">
                <a16:creationId xmlns:a16="http://schemas.microsoft.com/office/drawing/2014/main" id="{E3E6E208-18BD-4983-A30A-8FD14898CF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62617" y="4705467"/>
            <a:ext cx="2913764" cy="997886"/>
          </a:xfrm>
          <a:prstGeom prst="rect">
            <a:avLst/>
          </a:prstGeom>
        </p:spPr>
      </p:pic>
      <p:pic>
        <p:nvPicPr>
          <p:cNvPr id="42" name="Picture 41">
            <a:extLst>
              <a:ext uri="{FF2B5EF4-FFF2-40B4-BE49-F238E27FC236}">
                <a16:creationId xmlns:a16="http://schemas.microsoft.com/office/drawing/2014/main" id="{598AF429-1112-4526-AE1B-B59E42FEFC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0248" y="4702624"/>
            <a:ext cx="1503034" cy="1052124"/>
          </a:xfrm>
          <a:prstGeom prst="rect">
            <a:avLst/>
          </a:prstGeom>
        </p:spPr>
      </p:pic>
      <p:pic>
        <p:nvPicPr>
          <p:cNvPr id="4" name="Picture 3">
            <a:extLst>
              <a:ext uri="{FF2B5EF4-FFF2-40B4-BE49-F238E27FC236}">
                <a16:creationId xmlns:a16="http://schemas.microsoft.com/office/drawing/2014/main" id="{71E29D8B-71FF-4A1B-9DD5-C4D15933CDE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01850" y="953502"/>
            <a:ext cx="2398064" cy="1199032"/>
          </a:xfrm>
          <a:prstGeom prst="rect">
            <a:avLst/>
          </a:prstGeom>
        </p:spPr>
      </p:pic>
      <p:pic>
        <p:nvPicPr>
          <p:cNvPr id="6" name="Picture 5">
            <a:extLst>
              <a:ext uri="{FF2B5EF4-FFF2-40B4-BE49-F238E27FC236}">
                <a16:creationId xmlns:a16="http://schemas.microsoft.com/office/drawing/2014/main" id="{8E077E51-27E5-4245-9FEF-BCFB70EAC78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47886" y="1049318"/>
            <a:ext cx="1798841" cy="913811"/>
          </a:xfrm>
          <a:prstGeom prst="rect">
            <a:avLst/>
          </a:prstGeom>
        </p:spPr>
      </p:pic>
      <p:pic>
        <p:nvPicPr>
          <p:cNvPr id="8" name="Picture 7">
            <a:extLst>
              <a:ext uri="{FF2B5EF4-FFF2-40B4-BE49-F238E27FC236}">
                <a16:creationId xmlns:a16="http://schemas.microsoft.com/office/drawing/2014/main" id="{FA2BFC40-BA89-470B-992E-2D2D6D426E1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94917" y="2451333"/>
            <a:ext cx="1524000" cy="1047750"/>
          </a:xfrm>
          <a:prstGeom prst="rect">
            <a:avLst/>
          </a:prstGeom>
        </p:spPr>
      </p:pic>
      <p:pic>
        <p:nvPicPr>
          <p:cNvPr id="12" name="Picture 11">
            <a:extLst>
              <a:ext uri="{FF2B5EF4-FFF2-40B4-BE49-F238E27FC236}">
                <a16:creationId xmlns:a16="http://schemas.microsoft.com/office/drawing/2014/main" id="{90F2F6D3-77F4-4313-9C00-32FF7BFEF7E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39789" y="3419568"/>
            <a:ext cx="619125" cy="619125"/>
          </a:xfrm>
          <a:prstGeom prst="rect">
            <a:avLst/>
          </a:prstGeom>
        </p:spPr>
      </p:pic>
      <p:pic>
        <p:nvPicPr>
          <p:cNvPr id="14" name="Picture 13">
            <a:extLst>
              <a:ext uri="{FF2B5EF4-FFF2-40B4-BE49-F238E27FC236}">
                <a16:creationId xmlns:a16="http://schemas.microsoft.com/office/drawing/2014/main" id="{3AA894DB-D9EE-4E38-B5C3-920F71BC67E9}"/>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63789" y="3074045"/>
            <a:ext cx="1373300" cy="1373300"/>
          </a:xfrm>
          <a:prstGeom prst="rect">
            <a:avLst/>
          </a:prstGeom>
        </p:spPr>
      </p:pic>
      <p:pic>
        <p:nvPicPr>
          <p:cNvPr id="3076" name="Picture 4" descr="Influxdb logo.svg">
            <a:extLst>
              <a:ext uri="{FF2B5EF4-FFF2-40B4-BE49-F238E27FC236}">
                <a16:creationId xmlns:a16="http://schemas.microsoft.com/office/drawing/2014/main" id="{B557F6DD-C8E4-476C-8BC6-CE495ADFCB2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10634" y="3362883"/>
            <a:ext cx="2933294" cy="108852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assets.packet.net/media/pages/images/a8849b052492b5106526b2331e526138/xCMw-grafana.png">
            <a:extLst>
              <a:ext uri="{FF2B5EF4-FFF2-40B4-BE49-F238E27FC236}">
                <a16:creationId xmlns:a16="http://schemas.microsoft.com/office/drawing/2014/main" id="{5BC6602E-6ED5-4F69-A8BE-0204F548733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7987" y="3362883"/>
            <a:ext cx="1400422" cy="12837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EBC2936-55CF-4D0B-8B14-CDD2F6C9D20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663283" y="2360734"/>
            <a:ext cx="1152596" cy="559009"/>
          </a:xfrm>
          <a:prstGeom prst="rect">
            <a:avLst/>
          </a:prstGeom>
        </p:spPr>
      </p:pic>
      <p:pic>
        <p:nvPicPr>
          <p:cNvPr id="7" name="Graphic 6">
            <a:extLst>
              <a:ext uri="{FF2B5EF4-FFF2-40B4-BE49-F238E27FC236}">
                <a16:creationId xmlns:a16="http://schemas.microsoft.com/office/drawing/2014/main" id="{42174CBC-8F47-443C-9A74-289A918749B3}"/>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3598679" y="3071192"/>
            <a:ext cx="1228725" cy="419100"/>
          </a:xfrm>
          <a:prstGeom prst="rect">
            <a:avLst/>
          </a:prstGeom>
        </p:spPr>
      </p:pic>
      <p:pic>
        <p:nvPicPr>
          <p:cNvPr id="26" name="Picture 12" descr=" ">
            <a:extLst>
              <a:ext uri="{FF2B5EF4-FFF2-40B4-BE49-F238E27FC236}">
                <a16:creationId xmlns:a16="http://schemas.microsoft.com/office/drawing/2014/main" id="{2648E19F-F488-4BD7-B3D0-9883933053C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895135" y="2267294"/>
            <a:ext cx="319201" cy="3984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Image result for Ubuntu">
            <a:extLst>
              <a:ext uri="{FF2B5EF4-FFF2-40B4-BE49-F238E27FC236}">
                <a16:creationId xmlns:a16="http://schemas.microsoft.com/office/drawing/2014/main" id="{241D09B4-92FB-48D2-87AF-0538E69F1838}"/>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24110" y="2265329"/>
            <a:ext cx="547752" cy="375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104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63" y="175945"/>
            <a:ext cx="10515600" cy="797250"/>
          </a:xfrm>
        </p:spPr>
        <p:txBody>
          <a:bodyPr>
            <a:normAutofit fontScale="90000"/>
          </a:bodyPr>
          <a:lstStyle/>
          <a:p>
            <a:r>
              <a:rPr lang="en-US" dirty="0"/>
              <a:t>DL Workspace: Turnkey Shared AI Computing Cluster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5087" y="4874541"/>
            <a:ext cx="1828800" cy="1219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381" y="4834438"/>
            <a:ext cx="2619375" cy="1743075"/>
          </a:xfrm>
          <a:prstGeom prst="rect">
            <a:avLst/>
          </a:prstGeom>
        </p:spPr>
      </p:pic>
      <p:sp>
        <p:nvSpPr>
          <p:cNvPr id="14" name="TextBox 13"/>
          <p:cNvSpPr txBox="1"/>
          <p:nvPr/>
        </p:nvSpPr>
        <p:spPr>
          <a:xfrm>
            <a:off x="3952327" y="5210338"/>
            <a:ext cx="890180" cy="646331"/>
          </a:xfrm>
          <a:prstGeom prst="rect">
            <a:avLst/>
          </a:prstGeom>
          <a:noFill/>
        </p:spPr>
        <p:txBody>
          <a:bodyPr wrap="none" rtlCol="0">
            <a:spAutoFit/>
          </a:bodyPr>
          <a:lstStyle/>
          <a:p>
            <a:r>
              <a:rPr lang="en-US" dirty="0"/>
              <a:t>Shared </a:t>
            </a:r>
          </a:p>
          <a:p>
            <a:r>
              <a:rPr lang="en-US" dirty="0"/>
              <a:t>Cluster</a:t>
            </a:r>
          </a:p>
        </p:txBody>
      </p:sp>
      <p:sp>
        <p:nvSpPr>
          <p:cNvPr id="15" name="Rectangle 14"/>
          <p:cNvSpPr/>
          <p:nvPr/>
        </p:nvSpPr>
        <p:spPr>
          <a:xfrm>
            <a:off x="1383381" y="3873290"/>
            <a:ext cx="2630906" cy="569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 Workspace</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0189" y="4834438"/>
            <a:ext cx="2351622" cy="1695450"/>
          </a:xfrm>
          <a:prstGeom prst="rect">
            <a:avLst/>
          </a:prstGeom>
        </p:spPr>
      </p:pic>
      <p:sp>
        <p:nvSpPr>
          <p:cNvPr id="17" name="TextBox 16"/>
          <p:cNvSpPr txBox="1"/>
          <p:nvPr/>
        </p:nvSpPr>
        <p:spPr>
          <a:xfrm>
            <a:off x="7412159" y="5166740"/>
            <a:ext cx="785664" cy="646331"/>
          </a:xfrm>
          <a:prstGeom prst="rect">
            <a:avLst/>
          </a:prstGeom>
          <a:noFill/>
        </p:spPr>
        <p:txBody>
          <a:bodyPr wrap="none" rtlCol="0">
            <a:spAutoFit/>
          </a:bodyPr>
          <a:lstStyle/>
          <a:p>
            <a:r>
              <a:rPr lang="en-US" dirty="0"/>
              <a:t>Group</a:t>
            </a:r>
          </a:p>
          <a:p>
            <a:r>
              <a:rPr lang="en-US" dirty="0"/>
              <a:t>Server</a:t>
            </a:r>
          </a:p>
        </p:txBody>
      </p:sp>
      <p:sp>
        <p:nvSpPr>
          <p:cNvPr id="18" name="Rectangle 17"/>
          <p:cNvSpPr/>
          <p:nvPr/>
        </p:nvSpPr>
        <p:spPr>
          <a:xfrm>
            <a:off x="4780547" y="3883470"/>
            <a:ext cx="2630906" cy="5694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 Workspace</a:t>
            </a:r>
          </a:p>
        </p:txBody>
      </p:sp>
      <p:sp>
        <p:nvSpPr>
          <p:cNvPr id="19" name="Rectangle 18"/>
          <p:cNvSpPr/>
          <p:nvPr/>
        </p:nvSpPr>
        <p:spPr>
          <a:xfrm>
            <a:off x="8408871" y="3873288"/>
            <a:ext cx="2630906" cy="5694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DL Workspace</a:t>
            </a:r>
          </a:p>
        </p:txBody>
      </p:sp>
      <p:sp>
        <p:nvSpPr>
          <p:cNvPr id="20" name="TextBox 19"/>
          <p:cNvSpPr txBox="1"/>
          <p:nvPr/>
        </p:nvSpPr>
        <p:spPr>
          <a:xfrm>
            <a:off x="10262441" y="5059643"/>
            <a:ext cx="1103187" cy="646331"/>
          </a:xfrm>
          <a:prstGeom prst="rect">
            <a:avLst/>
          </a:prstGeom>
          <a:noFill/>
        </p:spPr>
        <p:txBody>
          <a:bodyPr wrap="none" rtlCol="0">
            <a:spAutoFit/>
          </a:bodyPr>
          <a:lstStyle/>
          <a:p>
            <a:r>
              <a:rPr lang="en-US" dirty="0"/>
              <a:t>Individual</a:t>
            </a:r>
          </a:p>
          <a:p>
            <a:r>
              <a:rPr lang="en-US" dirty="0"/>
              <a:t>machine</a:t>
            </a:r>
          </a:p>
        </p:txBody>
      </p:sp>
      <p:sp>
        <p:nvSpPr>
          <p:cNvPr id="21" name="Rectangle 20"/>
          <p:cNvSpPr/>
          <p:nvPr/>
        </p:nvSpPr>
        <p:spPr>
          <a:xfrm>
            <a:off x="4780547" y="2693069"/>
            <a:ext cx="2630906" cy="569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WebUI</a:t>
            </a:r>
            <a:r>
              <a:rPr lang="en-US" dirty="0">
                <a:solidFill>
                  <a:schemeClr val="tx1"/>
                </a:solidFill>
              </a:rPr>
              <a:t>/Restful API</a:t>
            </a:r>
          </a:p>
        </p:txBody>
      </p:sp>
      <p:cxnSp>
        <p:nvCxnSpPr>
          <p:cNvPr id="23" name="Straight Arrow Connector 22"/>
          <p:cNvCxnSpPr>
            <a:stCxn id="21" idx="2"/>
            <a:endCxn id="15" idx="0"/>
          </p:cNvCxnSpPr>
          <p:nvPr/>
        </p:nvCxnSpPr>
        <p:spPr>
          <a:xfrm flipH="1">
            <a:off x="2698834" y="3262562"/>
            <a:ext cx="3397166" cy="610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1" idx="2"/>
            <a:endCxn id="18" idx="0"/>
          </p:cNvCxnSpPr>
          <p:nvPr/>
        </p:nvCxnSpPr>
        <p:spPr>
          <a:xfrm>
            <a:off x="6096000" y="3262562"/>
            <a:ext cx="0" cy="6209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2"/>
            <a:endCxn id="19" idx="0"/>
          </p:cNvCxnSpPr>
          <p:nvPr/>
        </p:nvCxnSpPr>
        <p:spPr>
          <a:xfrm>
            <a:off x="6096000" y="3262562"/>
            <a:ext cx="3628324" cy="610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1920" y="1378254"/>
            <a:ext cx="869066" cy="977699"/>
          </a:xfrm>
          <a:prstGeom prst="rect">
            <a:avLst/>
          </a:prstGeom>
        </p:spPr>
      </p:pic>
      <p:sp>
        <p:nvSpPr>
          <p:cNvPr id="33" name="TextBox 32"/>
          <p:cNvSpPr txBox="1"/>
          <p:nvPr/>
        </p:nvSpPr>
        <p:spPr>
          <a:xfrm>
            <a:off x="662411" y="2352030"/>
            <a:ext cx="2301399" cy="369332"/>
          </a:xfrm>
          <a:prstGeom prst="rect">
            <a:avLst/>
          </a:prstGeom>
          <a:noFill/>
        </p:spPr>
        <p:txBody>
          <a:bodyPr wrap="none" rtlCol="0">
            <a:spAutoFit/>
          </a:bodyPr>
          <a:lstStyle/>
          <a:p>
            <a:r>
              <a:rPr lang="en-US" dirty="0"/>
              <a:t>Interactive Exploration</a:t>
            </a:r>
          </a:p>
        </p:txBody>
      </p:sp>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50058" y="1342653"/>
            <a:ext cx="2127411" cy="907695"/>
          </a:xfrm>
          <a:prstGeom prst="rect">
            <a:avLst/>
          </a:prstGeom>
        </p:spPr>
      </p:pic>
      <p:sp>
        <p:nvSpPr>
          <p:cNvPr id="35" name="TextBox 34"/>
          <p:cNvSpPr txBox="1"/>
          <p:nvPr/>
        </p:nvSpPr>
        <p:spPr>
          <a:xfrm>
            <a:off x="4150238" y="2250348"/>
            <a:ext cx="927049" cy="369332"/>
          </a:xfrm>
          <a:prstGeom prst="rect">
            <a:avLst/>
          </a:prstGeom>
          <a:noFill/>
        </p:spPr>
        <p:txBody>
          <a:bodyPr wrap="none" rtlCol="0">
            <a:spAutoFit/>
          </a:bodyPr>
          <a:lstStyle/>
          <a:p>
            <a:r>
              <a:rPr lang="en-US" dirty="0"/>
              <a:t>Training</a:t>
            </a:r>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5353" y="1462933"/>
            <a:ext cx="2052916" cy="785882"/>
          </a:xfrm>
          <a:prstGeom prst="rect">
            <a:avLst/>
          </a:prstGeom>
        </p:spPr>
      </p:pic>
      <p:sp>
        <p:nvSpPr>
          <p:cNvPr id="38" name="TextBox 37"/>
          <p:cNvSpPr txBox="1"/>
          <p:nvPr/>
        </p:nvSpPr>
        <p:spPr>
          <a:xfrm>
            <a:off x="6624046" y="2286276"/>
            <a:ext cx="1514582" cy="369332"/>
          </a:xfrm>
          <a:prstGeom prst="rect">
            <a:avLst/>
          </a:prstGeom>
          <a:noFill/>
        </p:spPr>
        <p:txBody>
          <a:bodyPr wrap="none" rtlCol="0">
            <a:spAutoFit/>
          </a:bodyPr>
          <a:lstStyle/>
          <a:p>
            <a:r>
              <a:rPr lang="en-US" dirty="0"/>
              <a:t>Data Analytics</a:t>
            </a:r>
          </a:p>
        </p:txBody>
      </p:sp>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73034" y="1410233"/>
            <a:ext cx="2223595" cy="1294202"/>
          </a:xfrm>
          <a:prstGeom prst="rect">
            <a:avLst/>
          </a:prstGeom>
        </p:spPr>
      </p:pic>
      <p:sp>
        <p:nvSpPr>
          <p:cNvPr id="40" name="TextBox 39"/>
          <p:cNvSpPr txBox="1"/>
          <p:nvPr/>
        </p:nvSpPr>
        <p:spPr>
          <a:xfrm>
            <a:off x="9427540" y="2655608"/>
            <a:ext cx="876074" cy="369332"/>
          </a:xfrm>
          <a:prstGeom prst="rect">
            <a:avLst/>
          </a:prstGeom>
          <a:noFill/>
        </p:spPr>
        <p:txBody>
          <a:bodyPr wrap="none" rtlCol="0">
            <a:spAutoFit/>
          </a:bodyPr>
          <a:lstStyle/>
          <a:p>
            <a:r>
              <a:rPr lang="en-US" dirty="0"/>
              <a:t>Serving</a:t>
            </a:r>
          </a:p>
        </p:txBody>
      </p:sp>
      <p:sp>
        <p:nvSpPr>
          <p:cNvPr id="3" name="Rectangle: Rounded Corners 2"/>
          <p:cNvSpPr/>
          <p:nvPr/>
        </p:nvSpPr>
        <p:spPr>
          <a:xfrm>
            <a:off x="1171920" y="4652211"/>
            <a:ext cx="10578922" cy="2093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044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Xa7exVurUmE"/>
          <p:cNvPicPr>
            <a:picLocks noRot="1" noChangeAspect="1"/>
          </p:cNvPicPr>
          <p:nvPr>
            <a:videoFile r:link="rId1"/>
          </p:nvPr>
        </p:nvPicPr>
        <p:blipFill>
          <a:blip r:embed="rId3"/>
          <a:stretch>
            <a:fillRect/>
          </a:stretch>
        </p:blipFill>
        <p:spPr>
          <a:xfrm>
            <a:off x="1155032" y="649705"/>
            <a:ext cx="10154652" cy="5711992"/>
          </a:xfrm>
          <a:prstGeom prst="rect">
            <a:avLst/>
          </a:prstGeom>
        </p:spPr>
      </p:pic>
    </p:spTree>
    <p:extLst>
      <p:ext uri="{BB962C8B-B14F-4D97-AF65-F5344CB8AC3E}">
        <p14:creationId xmlns:p14="http://schemas.microsoft.com/office/powerpoint/2010/main" val="884846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4721" t="3610" r="24498" b="50301"/>
          <a:stretch/>
        </p:blipFill>
        <p:spPr>
          <a:xfrm>
            <a:off x="342900" y="295274"/>
            <a:ext cx="11413071" cy="631230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762" y="2062333"/>
            <a:ext cx="3790476" cy="2733333"/>
          </a:xfrm>
          <a:prstGeom prst="rect">
            <a:avLst/>
          </a:prstGeom>
        </p:spPr>
      </p:pic>
    </p:spTree>
    <p:extLst>
      <p:ext uri="{BB962C8B-B14F-4D97-AF65-F5344CB8AC3E}">
        <p14:creationId xmlns:p14="http://schemas.microsoft.com/office/powerpoint/2010/main" val="215196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altLang="zh-CN" dirty="0" smtClean="0"/>
              <a:t>Building DL Workspace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51418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3670</TotalTime>
  <Words>2496</Words>
  <Application>Microsoft Office PowerPoint</Application>
  <PresentationFormat>Widescreen</PresentationFormat>
  <Paragraphs>476</Paragraphs>
  <Slides>39</Slides>
  <Notes>35</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9" baseType="lpstr">
      <vt:lpstr>等线</vt:lpstr>
      <vt:lpstr>等线 Light</vt:lpstr>
      <vt:lpstr>NimbusMonL-Regu</vt:lpstr>
      <vt:lpstr>Arial</vt:lpstr>
      <vt:lpstr>Calibri</vt:lpstr>
      <vt:lpstr>Calibri Light</vt:lpstr>
      <vt:lpstr>Georgia</vt:lpstr>
      <vt:lpstr>Times New Roman</vt:lpstr>
      <vt:lpstr>Office Theme</vt:lpstr>
      <vt:lpstr>Acrobat Document</vt:lpstr>
      <vt:lpstr>DL (Deep Learning)  Workspace</vt:lpstr>
      <vt:lpstr>AI is moving from lab to production</vt:lpstr>
      <vt:lpstr>Big Data</vt:lpstr>
      <vt:lpstr>Big Computation</vt:lpstr>
      <vt:lpstr>Big System &amp; Open Source access of Technology</vt:lpstr>
      <vt:lpstr>DL Workspace: Turnkey Shared AI Computing Cluster</vt:lpstr>
      <vt:lpstr>PowerPoint Presentation</vt:lpstr>
      <vt:lpstr>PowerPoint Presentation</vt:lpstr>
      <vt:lpstr>Building DL Workspace</vt:lpstr>
      <vt:lpstr>DL Workspace: Architecture (Modularly built)</vt:lpstr>
      <vt:lpstr>Kubernetes</vt:lpstr>
      <vt:lpstr>Kubernetes</vt:lpstr>
      <vt:lpstr>Extending device support (KubeGPU)</vt:lpstr>
      <vt:lpstr>What DLWorkspace Offer Beyonds Kubernetes</vt:lpstr>
      <vt:lpstr>Deployment: On-Prem or Cloud</vt:lpstr>
      <vt:lpstr>Monitoring</vt:lpstr>
      <vt:lpstr>PowerPoint Presentation</vt:lpstr>
      <vt:lpstr>DL workspace: Summary</vt:lpstr>
      <vt:lpstr>Backup</vt:lpstr>
      <vt:lpstr>DL Workspace: Architecture (Modularly built)</vt:lpstr>
      <vt:lpstr>Docker: Containerized Microservice</vt:lpstr>
      <vt:lpstr>PowerPoint Presentation</vt:lpstr>
      <vt:lpstr>Why Docker in DL workspace</vt:lpstr>
      <vt:lpstr>How to use docker in DL Workspace:</vt:lpstr>
      <vt:lpstr>Kubernetes</vt:lpstr>
      <vt:lpstr>Kubernetes</vt:lpstr>
      <vt:lpstr>Kubernetes Open Source Priorities</vt:lpstr>
      <vt:lpstr>Extending device support</vt:lpstr>
      <vt:lpstr>Extending device support</vt:lpstr>
      <vt:lpstr>Extending Scheduler / Resource Allocation</vt:lpstr>
      <vt:lpstr>Kubernetes: Cluster Scheduling &amp; Orchestration</vt:lpstr>
      <vt:lpstr>How Kubernetes Works?</vt:lpstr>
      <vt:lpstr>What is a Kubernetes Pod? </vt:lpstr>
      <vt:lpstr>GPU aware kubernetes resource scheduling</vt:lpstr>
      <vt:lpstr>Example – GPU with NVLink</vt:lpstr>
      <vt:lpstr>Group Allocation</vt:lpstr>
      <vt:lpstr>Integration with community</vt:lpstr>
      <vt:lpstr>System Diagram</vt:lpstr>
      <vt:lpstr>AI is moving from lab to production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Philly – CNTK  – TF - Azure</dc:title>
  <dc:creator>Chris Basoglu</dc:creator>
  <cp:lastModifiedBy>Jin Li (MICROSOFT RESEARCH)</cp:lastModifiedBy>
  <cp:revision>138</cp:revision>
  <dcterms:created xsi:type="dcterms:W3CDTF">2017-02-27T05:34:25Z</dcterms:created>
  <dcterms:modified xsi:type="dcterms:W3CDTF">2018-05-17T23:49:28Z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jinl@microsoft.com</vt:lpwstr>
  </property>
  <property fmtid="{D5CDD505-2E9C-101B-9397-08002B2CF9AE}" pid="5" name="MSIP_Label_f42aa342-8706-4288-bd11-ebb85995028c_SetDate">
    <vt:lpwstr>2018-05-17T22:18:51.9135257Z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